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6"/>
  </p:notesMasterIdLst>
  <p:sldIdLst>
    <p:sldId id="256" r:id="rId2"/>
    <p:sldId id="279" r:id="rId3"/>
    <p:sldId id="280" r:id="rId4"/>
    <p:sldId id="281" r:id="rId5"/>
    <p:sldId id="282" r:id="rId6"/>
    <p:sldId id="283" r:id="rId7"/>
    <p:sldId id="284" r:id="rId8"/>
    <p:sldId id="285" r:id="rId9"/>
    <p:sldId id="286" r:id="rId10"/>
    <p:sldId id="287" r:id="rId11"/>
    <p:sldId id="289" r:id="rId12"/>
    <p:sldId id="277" r:id="rId13"/>
    <p:sldId id="288"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13"/>
  </p:normalViewPr>
  <p:slideViewPr>
    <p:cSldViewPr snapToGrid="0" showGuides="1">
      <p:cViewPr varScale="1">
        <p:scale>
          <a:sx n="59" d="100"/>
          <a:sy n="59" d="100"/>
        </p:scale>
        <p:origin x="868" y="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diagrams/_rels/drawing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7B6C37-662B-4C71-839B-F70B6D6498FC}" type="doc">
      <dgm:prSet loTypeId="urn:microsoft.com/office/officeart/2005/8/layout/vProcess5" loCatId="process" qsTypeId="urn:microsoft.com/office/officeart/2005/8/quickstyle/simple2" qsCatId="simple" csTypeId="urn:microsoft.com/office/officeart/2005/8/colors/colorful2" csCatId="colorful"/>
      <dgm:spPr/>
      <dgm:t>
        <a:bodyPr/>
        <a:lstStyle/>
        <a:p>
          <a:endParaRPr lang="en-IN"/>
        </a:p>
      </dgm:t>
    </dgm:pt>
    <dgm:pt modelId="{C436C8D2-A42A-47D0-96A2-107F2A4891AF}">
      <dgm:prSet/>
      <dgm:spPr/>
      <dgm:t>
        <a:bodyPr/>
        <a:lstStyle/>
        <a:p>
          <a:r>
            <a:rPr lang="en-US" b="1" dirty="0"/>
            <a:t>Data Collection &amp; Storage</a:t>
          </a:r>
          <a:r>
            <a:rPr lang="en-US" dirty="0"/>
            <a:t>: Gather historical stock prices, financial reports, and market news, then store them efficiently using InfluxDB.</a:t>
          </a:r>
          <a:endParaRPr lang="en-IN" dirty="0"/>
        </a:p>
      </dgm:t>
    </dgm:pt>
    <dgm:pt modelId="{82822E90-25B9-4205-8285-38BC996D8EFA}" type="parTrans" cxnId="{B01E4F09-BFEB-4212-B0AA-3DEF7C3E9828}">
      <dgm:prSet/>
      <dgm:spPr/>
      <dgm:t>
        <a:bodyPr/>
        <a:lstStyle/>
        <a:p>
          <a:endParaRPr lang="en-IN"/>
        </a:p>
      </dgm:t>
    </dgm:pt>
    <dgm:pt modelId="{33DF5321-44BD-40DD-A2F1-264DAC782D03}" type="sibTrans" cxnId="{B01E4F09-BFEB-4212-B0AA-3DEF7C3E9828}">
      <dgm:prSet/>
      <dgm:spPr/>
      <dgm:t>
        <a:bodyPr/>
        <a:lstStyle/>
        <a:p>
          <a:endParaRPr lang="en-IN"/>
        </a:p>
      </dgm:t>
    </dgm:pt>
    <dgm:pt modelId="{6B2402D1-8D53-4879-8B33-302574462A35}">
      <dgm:prSet/>
      <dgm:spPr/>
      <dgm:t>
        <a:bodyPr/>
        <a:lstStyle/>
        <a:p>
          <a:r>
            <a:rPr lang="en-US" b="1" dirty="0"/>
            <a:t>Model Implementation:</a:t>
          </a:r>
          <a:r>
            <a:rPr lang="en-US" dirty="0"/>
            <a:t> Apply ARIMA, LSTM, and Transformer models for trend analysis and stock price prediction.</a:t>
          </a:r>
          <a:endParaRPr lang="en-IN" dirty="0"/>
        </a:p>
      </dgm:t>
    </dgm:pt>
    <dgm:pt modelId="{B449B033-484E-4EEE-922E-F35A19AEE265}" type="parTrans" cxnId="{247ED646-0C59-4440-8500-6F3564678D8E}">
      <dgm:prSet/>
      <dgm:spPr/>
      <dgm:t>
        <a:bodyPr/>
        <a:lstStyle/>
        <a:p>
          <a:endParaRPr lang="en-IN"/>
        </a:p>
      </dgm:t>
    </dgm:pt>
    <dgm:pt modelId="{240B11E7-9267-4AAF-8273-05E350BE5978}" type="sibTrans" cxnId="{247ED646-0C59-4440-8500-6F3564678D8E}">
      <dgm:prSet/>
      <dgm:spPr/>
      <dgm:t>
        <a:bodyPr/>
        <a:lstStyle/>
        <a:p>
          <a:endParaRPr lang="en-IN"/>
        </a:p>
      </dgm:t>
    </dgm:pt>
    <dgm:pt modelId="{5DDB0701-A19D-402D-87B6-0D4D42F254A7}">
      <dgm:prSet/>
      <dgm:spPr/>
      <dgm:t>
        <a:bodyPr/>
        <a:lstStyle/>
        <a:p>
          <a:r>
            <a:rPr lang="en-US" b="1" dirty="0"/>
            <a:t>Workflow Automation: </a:t>
          </a:r>
          <a:r>
            <a:rPr lang="en-US" dirty="0"/>
            <a:t>Utilize GitHub Actions and </a:t>
          </a:r>
          <a:r>
            <a:rPr lang="en-US" dirty="0" err="1"/>
            <a:t>Metaflow</a:t>
          </a:r>
          <a:r>
            <a:rPr lang="en-US" dirty="0"/>
            <a:t> to automate data processing, model training, and deployment.</a:t>
          </a:r>
          <a:endParaRPr lang="en-IN" dirty="0"/>
        </a:p>
      </dgm:t>
    </dgm:pt>
    <dgm:pt modelId="{B3D83CC6-648B-4891-9AB7-139AE4076069}" type="parTrans" cxnId="{440240C8-856A-46B7-9656-D42476B39E2F}">
      <dgm:prSet/>
      <dgm:spPr/>
      <dgm:t>
        <a:bodyPr/>
        <a:lstStyle/>
        <a:p>
          <a:endParaRPr lang="en-IN"/>
        </a:p>
      </dgm:t>
    </dgm:pt>
    <dgm:pt modelId="{DB448302-F644-4444-A7D2-9C4F26C6DDAB}" type="sibTrans" cxnId="{440240C8-856A-46B7-9656-D42476B39E2F}">
      <dgm:prSet/>
      <dgm:spPr/>
      <dgm:t>
        <a:bodyPr/>
        <a:lstStyle/>
        <a:p>
          <a:endParaRPr lang="en-IN"/>
        </a:p>
      </dgm:t>
    </dgm:pt>
    <dgm:pt modelId="{F281EA3D-5BF8-435F-BA64-63F0B1962F8F}">
      <dgm:prSet/>
      <dgm:spPr/>
      <dgm:t>
        <a:bodyPr/>
        <a:lstStyle/>
        <a:p>
          <a:r>
            <a:rPr lang="en-US" b="1" dirty="0"/>
            <a:t>Data Visualization: </a:t>
          </a:r>
          <a:r>
            <a:rPr lang="en-US" dirty="0"/>
            <a:t>Use Power BI and Grafana to create interactive dashboards for real-time stock analysis and insights.</a:t>
          </a:r>
          <a:endParaRPr lang="en-IN" dirty="0"/>
        </a:p>
      </dgm:t>
    </dgm:pt>
    <dgm:pt modelId="{17A71E8D-2C62-4604-9B7C-04C36AF19BA0}" type="parTrans" cxnId="{4EF2FCE5-621A-4F14-A9A2-A4307A4C951F}">
      <dgm:prSet/>
      <dgm:spPr/>
      <dgm:t>
        <a:bodyPr/>
        <a:lstStyle/>
        <a:p>
          <a:endParaRPr lang="en-IN"/>
        </a:p>
      </dgm:t>
    </dgm:pt>
    <dgm:pt modelId="{D32AFFBC-C540-4CF2-8AAC-65E2A2013E16}" type="sibTrans" cxnId="{4EF2FCE5-621A-4F14-A9A2-A4307A4C951F}">
      <dgm:prSet/>
      <dgm:spPr/>
      <dgm:t>
        <a:bodyPr/>
        <a:lstStyle/>
        <a:p>
          <a:endParaRPr lang="en-IN"/>
        </a:p>
      </dgm:t>
    </dgm:pt>
    <dgm:pt modelId="{4A3B05B9-ABEB-4544-BB5E-6F568326FB70}">
      <dgm:prSet/>
      <dgm:spPr/>
      <dgm:t>
        <a:bodyPr/>
        <a:lstStyle/>
        <a:p>
          <a:r>
            <a:rPr lang="en-US" b="1" dirty="0"/>
            <a:t>Real-time Deployment</a:t>
          </a:r>
          <a:r>
            <a:rPr lang="en-US" dirty="0"/>
            <a:t>: Deploy AI chatbots for automated stock analysis using </a:t>
          </a:r>
          <a:r>
            <a:rPr lang="en-US" dirty="0" err="1"/>
            <a:t>Streamlit</a:t>
          </a:r>
          <a:r>
            <a:rPr lang="en-US" dirty="0"/>
            <a:t> and implement a mailing system for real-time market alerts.</a:t>
          </a:r>
          <a:endParaRPr lang="en-IN" dirty="0"/>
        </a:p>
      </dgm:t>
    </dgm:pt>
    <dgm:pt modelId="{B957453C-209C-4766-995F-68F6EAEEC513}" type="parTrans" cxnId="{A8E644E4-ADCA-4FCA-8F68-D59C5E4F2F0E}">
      <dgm:prSet/>
      <dgm:spPr/>
      <dgm:t>
        <a:bodyPr/>
        <a:lstStyle/>
        <a:p>
          <a:endParaRPr lang="en-IN"/>
        </a:p>
      </dgm:t>
    </dgm:pt>
    <dgm:pt modelId="{85871EC8-139B-4A5D-B3E5-0B247B176DBA}" type="sibTrans" cxnId="{A8E644E4-ADCA-4FCA-8F68-D59C5E4F2F0E}">
      <dgm:prSet/>
      <dgm:spPr/>
      <dgm:t>
        <a:bodyPr/>
        <a:lstStyle/>
        <a:p>
          <a:endParaRPr lang="en-IN"/>
        </a:p>
      </dgm:t>
    </dgm:pt>
    <dgm:pt modelId="{D4FBEC6D-6D9E-4480-A03D-F33AD55545A5}" type="pres">
      <dgm:prSet presAssocID="{437B6C37-662B-4C71-839B-F70B6D6498FC}" presName="outerComposite" presStyleCnt="0">
        <dgm:presLayoutVars>
          <dgm:chMax val="5"/>
          <dgm:dir/>
          <dgm:resizeHandles val="exact"/>
        </dgm:presLayoutVars>
      </dgm:prSet>
      <dgm:spPr/>
    </dgm:pt>
    <dgm:pt modelId="{3172E8DB-E593-4D09-99E6-81B2D153A660}" type="pres">
      <dgm:prSet presAssocID="{437B6C37-662B-4C71-839B-F70B6D6498FC}" presName="dummyMaxCanvas" presStyleCnt="0">
        <dgm:presLayoutVars/>
      </dgm:prSet>
      <dgm:spPr/>
    </dgm:pt>
    <dgm:pt modelId="{99E11F05-8659-4244-8624-EC315E262A0D}" type="pres">
      <dgm:prSet presAssocID="{437B6C37-662B-4C71-839B-F70B6D6498FC}" presName="FiveNodes_1" presStyleLbl="node1" presStyleIdx="0" presStyleCnt="5">
        <dgm:presLayoutVars>
          <dgm:bulletEnabled val="1"/>
        </dgm:presLayoutVars>
      </dgm:prSet>
      <dgm:spPr/>
    </dgm:pt>
    <dgm:pt modelId="{3F52AD11-3E53-4AD2-AF19-7F97EF28320C}" type="pres">
      <dgm:prSet presAssocID="{437B6C37-662B-4C71-839B-F70B6D6498FC}" presName="FiveNodes_2" presStyleLbl="node1" presStyleIdx="1" presStyleCnt="5">
        <dgm:presLayoutVars>
          <dgm:bulletEnabled val="1"/>
        </dgm:presLayoutVars>
      </dgm:prSet>
      <dgm:spPr/>
    </dgm:pt>
    <dgm:pt modelId="{64611DED-A44F-42AC-999D-BADF0A69EC59}" type="pres">
      <dgm:prSet presAssocID="{437B6C37-662B-4C71-839B-F70B6D6498FC}" presName="FiveNodes_3" presStyleLbl="node1" presStyleIdx="2" presStyleCnt="5">
        <dgm:presLayoutVars>
          <dgm:bulletEnabled val="1"/>
        </dgm:presLayoutVars>
      </dgm:prSet>
      <dgm:spPr/>
    </dgm:pt>
    <dgm:pt modelId="{365D9EAE-02C4-445A-9987-FDBEAFD7AFD4}" type="pres">
      <dgm:prSet presAssocID="{437B6C37-662B-4C71-839B-F70B6D6498FC}" presName="FiveNodes_4" presStyleLbl="node1" presStyleIdx="3" presStyleCnt="5">
        <dgm:presLayoutVars>
          <dgm:bulletEnabled val="1"/>
        </dgm:presLayoutVars>
      </dgm:prSet>
      <dgm:spPr/>
    </dgm:pt>
    <dgm:pt modelId="{959CC1DC-F69D-40D1-8946-B271FDE09C4A}" type="pres">
      <dgm:prSet presAssocID="{437B6C37-662B-4C71-839B-F70B6D6498FC}" presName="FiveNodes_5" presStyleLbl="node1" presStyleIdx="4" presStyleCnt="5">
        <dgm:presLayoutVars>
          <dgm:bulletEnabled val="1"/>
        </dgm:presLayoutVars>
      </dgm:prSet>
      <dgm:spPr/>
    </dgm:pt>
    <dgm:pt modelId="{D7A3692A-26D6-4E79-A21A-056113153001}" type="pres">
      <dgm:prSet presAssocID="{437B6C37-662B-4C71-839B-F70B6D6498FC}" presName="FiveConn_1-2" presStyleLbl="fgAccFollowNode1" presStyleIdx="0" presStyleCnt="4">
        <dgm:presLayoutVars>
          <dgm:bulletEnabled val="1"/>
        </dgm:presLayoutVars>
      </dgm:prSet>
      <dgm:spPr/>
    </dgm:pt>
    <dgm:pt modelId="{49703CFE-C60B-424B-98FE-64E2C9999BBB}" type="pres">
      <dgm:prSet presAssocID="{437B6C37-662B-4C71-839B-F70B6D6498FC}" presName="FiveConn_2-3" presStyleLbl="fgAccFollowNode1" presStyleIdx="1" presStyleCnt="4">
        <dgm:presLayoutVars>
          <dgm:bulletEnabled val="1"/>
        </dgm:presLayoutVars>
      </dgm:prSet>
      <dgm:spPr/>
    </dgm:pt>
    <dgm:pt modelId="{FFE548B4-66C8-49E5-9CBF-649E916E7EDA}" type="pres">
      <dgm:prSet presAssocID="{437B6C37-662B-4C71-839B-F70B6D6498FC}" presName="FiveConn_3-4" presStyleLbl="fgAccFollowNode1" presStyleIdx="2" presStyleCnt="4">
        <dgm:presLayoutVars>
          <dgm:bulletEnabled val="1"/>
        </dgm:presLayoutVars>
      </dgm:prSet>
      <dgm:spPr/>
    </dgm:pt>
    <dgm:pt modelId="{2D662354-C8E1-415C-A285-F40B5D5B05B8}" type="pres">
      <dgm:prSet presAssocID="{437B6C37-662B-4C71-839B-F70B6D6498FC}" presName="FiveConn_4-5" presStyleLbl="fgAccFollowNode1" presStyleIdx="3" presStyleCnt="4">
        <dgm:presLayoutVars>
          <dgm:bulletEnabled val="1"/>
        </dgm:presLayoutVars>
      </dgm:prSet>
      <dgm:spPr/>
    </dgm:pt>
    <dgm:pt modelId="{63924109-B0DA-46BA-9183-244FD3066792}" type="pres">
      <dgm:prSet presAssocID="{437B6C37-662B-4C71-839B-F70B6D6498FC}" presName="FiveNodes_1_text" presStyleLbl="node1" presStyleIdx="4" presStyleCnt="5">
        <dgm:presLayoutVars>
          <dgm:bulletEnabled val="1"/>
        </dgm:presLayoutVars>
      </dgm:prSet>
      <dgm:spPr/>
    </dgm:pt>
    <dgm:pt modelId="{294A384E-5505-497E-AE75-B6A14868EEF4}" type="pres">
      <dgm:prSet presAssocID="{437B6C37-662B-4C71-839B-F70B6D6498FC}" presName="FiveNodes_2_text" presStyleLbl="node1" presStyleIdx="4" presStyleCnt="5">
        <dgm:presLayoutVars>
          <dgm:bulletEnabled val="1"/>
        </dgm:presLayoutVars>
      </dgm:prSet>
      <dgm:spPr/>
    </dgm:pt>
    <dgm:pt modelId="{BBF00680-C01A-4A05-B7A5-C935F5D380AF}" type="pres">
      <dgm:prSet presAssocID="{437B6C37-662B-4C71-839B-F70B6D6498FC}" presName="FiveNodes_3_text" presStyleLbl="node1" presStyleIdx="4" presStyleCnt="5">
        <dgm:presLayoutVars>
          <dgm:bulletEnabled val="1"/>
        </dgm:presLayoutVars>
      </dgm:prSet>
      <dgm:spPr/>
    </dgm:pt>
    <dgm:pt modelId="{F7F685EA-0BD2-488E-8A84-BB27A7D8F987}" type="pres">
      <dgm:prSet presAssocID="{437B6C37-662B-4C71-839B-F70B6D6498FC}" presName="FiveNodes_4_text" presStyleLbl="node1" presStyleIdx="4" presStyleCnt="5">
        <dgm:presLayoutVars>
          <dgm:bulletEnabled val="1"/>
        </dgm:presLayoutVars>
      </dgm:prSet>
      <dgm:spPr/>
    </dgm:pt>
    <dgm:pt modelId="{F378BD26-5EDC-451F-9B2B-D560094F62F0}" type="pres">
      <dgm:prSet presAssocID="{437B6C37-662B-4C71-839B-F70B6D6498FC}" presName="FiveNodes_5_text" presStyleLbl="node1" presStyleIdx="4" presStyleCnt="5">
        <dgm:presLayoutVars>
          <dgm:bulletEnabled val="1"/>
        </dgm:presLayoutVars>
      </dgm:prSet>
      <dgm:spPr/>
    </dgm:pt>
  </dgm:ptLst>
  <dgm:cxnLst>
    <dgm:cxn modelId="{44E4E906-61B0-445E-B441-A02D8E263B04}" type="presOf" srcId="{C436C8D2-A42A-47D0-96A2-107F2A4891AF}" destId="{99E11F05-8659-4244-8624-EC315E262A0D}" srcOrd="0" destOrd="0" presId="urn:microsoft.com/office/officeart/2005/8/layout/vProcess5"/>
    <dgm:cxn modelId="{B01E4F09-BFEB-4212-B0AA-3DEF7C3E9828}" srcId="{437B6C37-662B-4C71-839B-F70B6D6498FC}" destId="{C436C8D2-A42A-47D0-96A2-107F2A4891AF}" srcOrd="0" destOrd="0" parTransId="{82822E90-25B9-4205-8285-38BC996D8EFA}" sibTransId="{33DF5321-44BD-40DD-A2F1-264DAC782D03}"/>
    <dgm:cxn modelId="{72643C23-6395-4F67-AAB6-4DE189E52D7E}" type="presOf" srcId="{5DDB0701-A19D-402D-87B6-0D4D42F254A7}" destId="{64611DED-A44F-42AC-999D-BADF0A69EC59}" srcOrd="0" destOrd="0" presId="urn:microsoft.com/office/officeart/2005/8/layout/vProcess5"/>
    <dgm:cxn modelId="{698CCD41-205B-4C36-BDC8-D99BF6FE946E}" type="presOf" srcId="{4A3B05B9-ABEB-4544-BB5E-6F568326FB70}" destId="{959CC1DC-F69D-40D1-8946-B271FDE09C4A}" srcOrd="0" destOrd="0" presId="urn:microsoft.com/office/officeart/2005/8/layout/vProcess5"/>
    <dgm:cxn modelId="{247ED646-0C59-4440-8500-6F3564678D8E}" srcId="{437B6C37-662B-4C71-839B-F70B6D6498FC}" destId="{6B2402D1-8D53-4879-8B33-302574462A35}" srcOrd="1" destOrd="0" parTransId="{B449B033-484E-4EEE-922E-F35A19AEE265}" sibTransId="{240B11E7-9267-4AAF-8273-05E350BE5978}"/>
    <dgm:cxn modelId="{D66E6947-E263-4392-96A3-7FD6896A83D4}" type="presOf" srcId="{33DF5321-44BD-40DD-A2F1-264DAC782D03}" destId="{D7A3692A-26D6-4E79-A21A-056113153001}" srcOrd="0" destOrd="0" presId="urn:microsoft.com/office/officeart/2005/8/layout/vProcess5"/>
    <dgm:cxn modelId="{F5894F55-FF13-4051-8A04-8C27733113C4}" type="presOf" srcId="{C436C8D2-A42A-47D0-96A2-107F2A4891AF}" destId="{63924109-B0DA-46BA-9183-244FD3066792}" srcOrd="1" destOrd="0" presId="urn:microsoft.com/office/officeart/2005/8/layout/vProcess5"/>
    <dgm:cxn modelId="{2BCB9079-9E35-4A29-9980-A1AA44E4C799}" type="presOf" srcId="{DB448302-F644-4444-A7D2-9C4F26C6DDAB}" destId="{FFE548B4-66C8-49E5-9CBF-649E916E7EDA}" srcOrd="0" destOrd="0" presId="urn:microsoft.com/office/officeart/2005/8/layout/vProcess5"/>
    <dgm:cxn modelId="{8AF20B82-1FB7-42BF-91AD-70E9ACD4D680}" type="presOf" srcId="{6B2402D1-8D53-4879-8B33-302574462A35}" destId="{3F52AD11-3E53-4AD2-AF19-7F97EF28320C}" srcOrd="0" destOrd="0" presId="urn:microsoft.com/office/officeart/2005/8/layout/vProcess5"/>
    <dgm:cxn modelId="{E3283885-B2D4-44A3-A7B8-E800981BECF9}" type="presOf" srcId="{437B6C37-662B-4C71-839B-F70B6D6498FC}" destId="{D4FBEC6D-6D9E-4480-A03D-F33AD55545A5}" srcOrd="0" destOrd="0" presId="urn:microsoft.com/office/officeart/2005/8/layout/vProcess5"/>
    <dgm:cxn modelId="{92A7CD8D-069E-45C1-BBA9-76F77C04A044}" type="presOf" srcId="{4A3B05B9-ABEB-4544-BB5E-6F568326FB70}" destId="{F378BD26-5EDC-451F-9B2B-D560094F62F0}" srcOrd="1" destOrd="0" presId="urn:microsoft.com/office/officeart/2005/8/layout/vProcess5"/>
    <dgm:cxn modelId="{14777A92-2EF8-4825-9753-878E867D0908}" type="presOf" srcId="{F281EA3D-5BF8-435F-BA64-63F0B1962F8F}" destId="{365D9EAE-02C4-445A-9987-FDBEAFD7AFD4}" srcOrd="0" destOrd="0" presId="urn:microsoft.com/office/officeart/2005/8/layout/vProcess5"/>
    <dgm:cxn modelId="{494AFDB9-5648-4A1E-8DA0-DF089E95AD1B}" type="presOf" srcId="{F281EA3D-5BF8-435F-BA64-63F0B1962F8F}" destId="{F7F685EA-0BD2-488E-8A84-BB27A7D8F987}" srcOrd="1" destOrd="0" presId="urn:microsoft.com/office/officeart/2005/8/layout/vProcess5"/>
    <dgm:cxn modelId="{440240C8-856A-46B7-9656-D42476B39E2F}" srcId="{437B6C37-662B-4C71-839B-F70B6D6498FC}" destId="{5DDB0701-A19D-402D-87B6-0D4D42F254A7}" srcOrd="2" destOrd="0" parTransId="{B3D83CC6-648B-4891-9AB7-139AE4076069}" sibTransId="{DB448302-F644-4444-A7D2-9C4F26C6DDAB}"/>
    <dgm:cxn modelId="{033473CE-979F-437F-B3FE-FEEF41CB9FB9}" type="presOf" srcId="{5DDB0701-A19D-402D-87B6-0D4D42F254A7}" destId="{BBF00680-C01A-4A05-B7A5-C935F5D380AF}" srcOrd="1" destOrd="0" presId="urn:microsoft.com/office/officeart/2005/8/layout/vProcess5"/>
    <dgm:cxn modelId="{4D8864D1-D760-43A5-9F81-9CE010C061CC}" type="presOf" srcId="{240B11E7-9267-4AAF-8273-05E350BE5978}" destId="{49703CFE-C60B-424B-98FE-64E2C9999BBB}" srcOrd="0" destOrd="0" presId="urn:microsoft.com/office/officeart/2005/8/layout/vProcess5"/>
    <dgm:cxn modelId="{A8E644E4-ADCA-4FCA-8F68-D59C5E4F2F0E}" srcId="{437B6C37-662B-4C71-839B-F70B6D6498FC}" destId="{4A3B05B9-ABEB-4544-BB5E-6F568326FB70}" srcOrd="4" destOrd="0" parTransId="{B957453C-209C-4766-995F-68F6EAEEC513}" sibTransId="{85871EC8-139B-4A5D-B3E5-0B247B176DBA}"/>
    <dgm:cxn modelId="{4EF2FCE5-621A-4F14-A9A2-A4307A4C951F}" srcId="{437B6C37-662B-4C71-839B-F70B6D6498FC}" destId="{F281EA3D-5BF8-435F-BA64-63F0B1962F8F}" srcOrd="3" destOrd="0" parTransId="{17A71E8D-2C62-4604-9B7C-04C36AF19BA0}" sibTransId="{D32AFFBC-C540-4CF2-8AAC-65E2A2013E16}"/>
    <dgm:cxn modelId="{5A85B8E7-0BF9-4D19-AAFA-935B02172975}" type="presOf" srcId="{6B2402D1-8D53-4879-8B33-302574462A35}" destId="{294A384E-5505-497E-AE75-B6A14868EEF4}" srcOrd="1" destOrd="0" presId="urn:microsoft.com/office/officeart/2005/8/layout/vProcess5"/>
    <dgm:cxn modelId="{6173F5EC-DE01-4823-8D17-69ECB7126F01}" type="presOf" srcId="{D32AFFBC-C540-4CF2-8AAC-65E2A2013E16}" destId="{2D662354-C8E1-415C-A285-F40B5D5B05B8}" srcOrd="0" destOrd="0" presId="urn:microsoft.com/office/officeart/2005/8/layout/vProcess5"/>
    <dgm:cxn modelId="{7894C998-582C-40DE-902D-9503B7BF1AE4}" type="presParOf" srcId="{D4FBEC6D-6D9E-4480-A03D-F33AD55545A5}" destId="{3172E8DB-E593-4D09-99E6-81B2D153A660}" srcOrd="0" destOrd="0" presId="urn:microsoft.com/office/officeart/2005/8/layout/vProcess5"/>
    <dgm:cxn modelId="{A493E22F-9D89-4FFC-8F01-5243E32B78BC}" type="presParOf" srcId="{D4FBEC6D-6D9E-4480-A03D-F33AD55545A5}" destId="{99E11F05-8659-4244-8624-EC315E262A0D}" srcOrd="1" destOrd="0" presId="urn:microsoft.com/office/officeart/2005/8/layout/vProcess5"/>
    <dgm:cxn modelId="{C6ABF6E7-E307-4740-9D4C-7157576CC657}" type="presParOf" srcId="{D4FBEC6D-6D9E-4480-A03D-F33AD55545A5}" destId="{3F52AD11-3E53-4AD2-AF19-7F97EF28320C}" srcOrd="2" destOrd="0" presId="urn:microsoft.com/office/officeart/2005/8/layout/vProcess5"/>
    <dgm:cxn modelId="{DBA6F017-A8D1-4237-961B-2980509B44F0}" type="presParOf" srcId="{D4FBEC6D-6D9E-4480-A03D-F33AD55545A5}" destId="{64611DED-A44F-42AC-999D-BADF0A69EC59}" srcOrd="3" destOrd="0" presId="urn:microsoft.com/office/officeart/2005/8/layout/vProcess5"/>
    <dgm:cxn modelId="{58A05482-315C-485F-8E2C-B9D2D2F3D00A}" type="presParOf" srcId="{D4FBEC6D-6D9E-4480-A03D-F33AD55545A5}" destId="{365D9EAE-02C4-445A-9987-FDBEAFD7AFD4}" srcOrd="4" destOrd="0" presId="urn:microsoft.com/office/officeart/2005/8/layout/vProcess5"/>
    <dgm:cxn modelId="{E9DD6117-0D92-432D-914A-58A0D2603BF1}" type="presParOf" srcId="{D4FBEC6D-6D9E-4480-A03D-F33AD55545A5}" destId="{959CC1DC-F69D-40D1-8946-B271FDE09C4A}" srcOrd="5" destOrd="0" presId="urn:microsoft.com/office/officeart/2005/8/layout/vProcess5"/>
    <dgm:cxn modelId="{B83BE3EB-5F84-4E62-8F11-4F38981B1E4B}" type="presParOf" srcId="{D4FBEC6D-6D9E-4480-A03D-F33AD55545A5}" destId="{D7A3692A-26D6-4E79-A21A-056113153001}" srcOrd="6" destOrd="0" presId="urn:microsoft.com/office/officeart/2005/8/layout/vProcess5"/>
    <dgm:cxn modelId="{474FAB34-1F0E-4C4D-A365-74FBE929901A}" type="presParOf" srcId="{D4FBEC6D-6D9E-4480-A03D-F33AD55545A5}" destId="{49703CFE-C60B-424B-98FE-64E2C9999BBB}" srcOrd="7" destOrd="0" presId="urn:microsoft.com/office/officeart/2005/8/layout/vProcess5"/>
    <dgm:cxn modelId="{D0055355-7486-433F-9318-F8D9D4B6CFB5}" type="presParOf" srcId="{D4FBEC6D-6D9E-4480-A03D-F33AD55545A5}" destId="{FFE548B4-66C8-49E5-9CBF-649E916E7EDA}" srcOrd="8" destOrd="0" presId="urn:microsoft.com/office/officeart/2005/8/layout/vProcess5"/>
    <dgm:cxn modelId="{C4938F69-E0F3-465D-A74F-C680DEA80D45}" type="presParOf" srcId="{D4FBEC6D-6D9E-4480-A03D-F33AD55545A5}" destId="{2D662354-C8E1-415C-A285-F40B5D5B05B8}" srcOrd="9" destOrd="0" presId="urn:microsoft.com/office/officeart/2005/8/layout/vProcess5"/>
    <dgm:cxn modelId="{712A5568-467A-496F-BAC8-F25F67D37DB5}" type="presParOf" srcId="{D4FBEC6D-6D9E-4480-A03D-F33AD55545A5}" destId="{63924109-B0DA-46BA-9183-244FD3066792}" srcOrd="10" destOrd="0" presId="urn:microsoft.com/office/officeart/2005/8/layout/vProcess5"/>
    <dgm:cxn modelId="{5CF0283C-3B49-410C-B627-1FFA827AD004}" type="presParOf" srcId="{D4FBEC6D-6D9E-4480-A03D-F33AD55545A5}" destId="{294A384E-5505-497E-AE75-B6A14868EEF4}" srcOrd="11" destOrd="0" presId="urn:microsoft.com/office/officeart/2005/8/layout/vProcess5"/>
    <dgm:cxn modelId="{C722F6C5-ED8F-43A4-80F5-BF9DA6230143}" type="presParOf" srcId="{D4FBEC6D-6D9E-4480-A03D-F33AD55545A5}" destId="{BBF00680-C01A-4A05-B7A5-C935F5D380AF}" srcOrd="12" destOrd="0" presId="urn:microsoft.com/office/officeart/2005/8/layout/vProcess5"/>
    <dgm:cxn modelId="{48DA1DBD-AC68-43D3-9305-59B5842123AA}" type="presParOf" srcId="{D4FBEC6D-6D9E-4480-A03D-F33AD55545A5}" destId="{F7F685EA-0BD2-488E-8A84-BB27A7D8F987}" srcOrd="13" destOrd="0" presId="urn:microsoft.com/office/officeart/2005/8/layout/vProcess5"/>
    <dgm:cxn modelId="{0982E6D3-E2F2-4BE4-B499-414BD17D0B87}" type="presParOf" srcId="{D4FBEC6D-6D9E-4480-A03D-F33AD55545A5}" destId="{F378BD26-5EDC-451F-9B2B-D560094F62F0}"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8CB4244-EBD1-4C16-AA82-9A0351534269}" type="doc">
      <dgm:prSet loTypeId="urn:microsoft.com/office/officeart/2005/8/layout/hList7" loCatId="list" qsTypeId="urn:microsoft.com/office/officeart/2005/8/quickstyle/simple2" qsCatId="simple" csTypeId="urn:microsoft.com/office/officeart/2005/8/colors/colorful2" csCatId="colorful" phldr="1"/>
      <dgm:spPr/>
      <dgm:t>
        <a:bodyPr/>
        <a:lstStyle/>
        <a:p>
          <a:endParaRPr lang="en-IN"/>
        </a:p>
      </dgm:t>
    </dgm:pt>
    <dgm:pt modelId="{B307C09B-AC27-4D20-8F10-A19D3B24B0CF}">
      <dgm:prSet/>
      <dgm:spPr/>
      <dgm:t>
        <a:bodyPr/>
        <a:lstStyle/>
        <a:p>
          <a:r>
            <a:rPr lang="en-US"/>
            <a:t>Adoption of Advanced ML Techniques: Implement ARIMA, LSTM, and Transformer models to enhance stock price prediction.  </a:t>
          </a:r>
          <a:endParaRPr lang="en-IN"/>
        </a:p>
      </dgm:t>
    </dgm:pt>
    <dgm:pt modelId="{DC497AF1-CF9A-432B-BB69-8F66EA0C963C}" type="parTrans" cxnId="{C5826846-6FA6-41A0-8D0D-A988A9F1F494}">
      <dgm:prSet/>
      <dgm:spPr/>
      <dgm:t>
        <a:bodyPr/>
        <a:lstStyle/>
        <a:p>
          <a:endParaRPr lang="en-IN"/>
        </a:p>
      </dgm:t>
    </dgm:pt>
    <dgm:pt modelId="{F5C51487-27AD-45D9-B07C-2726158740CC}" type="sibTrans" cxnId="{C5826846-6FA6-41A0-8D0D-A988A9F1F494}">
      <dgm:prSet/>
      <dgm:spPr/>
      <dgm:t>
        <a:bodyPr/>
        <a:lstStyle/>
        <a:p>
          <a:endParaRPr lang="en-IN"/>
        </a:p>
      </dgm:t>
    </dgm:pt>
    <dgm:pt modelId="{B457CDF8-8CD9-428A-A0F5-682005D17DDB}">
      <dgm:prSet/>
      <dgm:spPr/>
      <dgm:t>
        <a:bodyPr/>
        <a:lstStyle/>
        <a:p>
          <a:r>
            <a:rPr lang="en-US" dirty="0"/>
            <a:t>GitHub Actions: Automate workflows for data processing, model training, and deployment.  </a:t>
          </a:r>
          <a:endParaRPr lang="en-IN" dirty="0"/>
        </a:p>
      </dgm:t>
    </dgm:pt>
    <dgm:pt modelId="{A2AF0A68-40AC-40F0-A4C8-4717256F412F}" type="parTrans" cxnId="{AFD704D7-CB5A-4569-A06A-603CD8D4988A}">
      <dgm:prSet/>
      <dgm:spPr/>
      <dgm:t>
        <a:bodyPr/>
        <a:lstStyle/>
        <a:p>
          <a:endParaRPr lang="en-IN"/>
        </a:p>
      </dgm:t>
    </dgm:pt>
    <dgm:pt modelId="{2FDDFA11-6B5B-4768-8CDF-455F03A41388}" type="sibTrans" cxnId="{AFD704D7-CB5A-4569-A06A-603CD8D4988A}">
      <dgm:prSet/>
      <dgm:spPr/>
      <dgm:t>
        <a:bodyPr/>
        <a:lstStyle/>
        <a:p>
          <a:endParaRPr lang="en-IN"/>
        </a:p>
      </dgm:t>
    </dgm:pt>
    <dgm:pt modelId="{4AE3D0A5-218E-411E-AB61-06B236B53AB9}">
      <dgm:prSet/>
      <dgm:spPr/>
      <dgm:t>
        <a:bodyPr/>
        <a:lstStyle/>
        <a:p>
          <a:r>
            <a:rPr lang="en-US" dirty="0" err="1"/>
            <a:t>Metaflow</a:t>
          </a:r>
          <a:r>
            <a:rPr lang="en-US" dirty="0"/>
            <a:t>: Streamline data science workflows and manage model versioning.  </a:t>
          </a:r>
          <a:endParaRPr lang="en-IN" dirty="0"/>
        </a:p>
      </dgm:t>
    </dgm:pt>
    <dgm:pt modelId="{9D1D6B79-B009-4279-9618-C73EBCDBECF0}" type="parTrans" cxnId="{371B5197-F6CF-4361-97E9-98C34B64384E}">
      <dgm:prSet/>
      <dgm:spPr/>
      <dgm:t>
        <a:bodyPr/>
        <a:lstStyle/>
        <a:p>
          <a:endParaRPr lang="en-IN"/>
        </a:p>
      </dgm:t>
    </dgm:pt>
    <dgm:pt modelId="{0210225B-0E6C-44B0-A1AC-D26AB40639BB}" type="sibTrans" cxnId="{371B5197-F6CF-4361-97E9-98C34B64384E}">
      <dgm:prSet/>
      <dgm:spPr/>
      <dgm:t>
        <a:bodyPr/>
        <a:lstStyle/>
        <a:p>
          <a:endParaRPr lang="en-IN"/>
        </a:p>
      </dgm:t>
    </dgm:pt>
    <dgm:pt modelId="{A86396AD-D89E-4E78-A6F3-4BF41B9DB345}">
      <dgm:prSet/>
      <dgm:spPr/>
      <dgm:t>
        <a:bodyPr/>
        <a:lstStyle/>
        <a:p>
          <a:r>
            <a:rPr lang="en-US"/>
            <a:t>Power BI: Create interactive dashboards for stock analysis and insights.  </a:t>
          </a:r>
          <a:endParaRPr lang="en-IN"/>
        </a:p>
      </dgm:t>
    </dgm:pt>
    <dgm:pt modelId="{739753B1-4333-4FD4-85DB-9A792322D843}" type="parTrans" cxnId="{4AEF48D8-8CB8-4CF2-896F-A3535EE74B34}">
      <dgm:prSet/>
      <dgm:spPr/>
      <dgm:t>
        <a:bodyPr/>
        <a:lstStyle/>
        <a:p>
          <a:endParaRPr lang="en-IN"/>
        </a:p>
      </dgm:t>
    </dgm:pt>
    <dgm:pt modelId="{385E79F7-2470-4434-8A84-6A6B1E0711D3}" type="sibTrans" cxnId="{4AEF48D8-8CB8-4CF2-896F-A3535EE74B34}">
      <dgm:prSet/>
      <dgm:spPr/>
      <dgm:t>
        <a:bodyPr/>
        <a:lstStyle/>
        <a:p>
          <a:endParaRPr lang="en-IN"/>
        </a:p>
      </dgm:t>
    </dgm:pt>
    <dgm:pt modelId="{E9DBA42A-D2C4-4D1F-983B-C6DA58051FD5}">
      <dgm:prSet/>
      <dgm:spPr/>
      <dgm:t>
        <a:bodyPr/>
        <a:lstStyle/>
        <a:p>
          <a:r>
            <a:rPr lang="en-US"/>
            <a:t>Real-life Chatbots &amp; Systems: Develop AI-driven chatbots for automated stock analysis.  </a:t>
          </a:r>
          <a:endParaRPr lang="en-IN"/>
        </a:p>
      </dgm:t>
    </dgm:pt>
    <dgm:pt modelId="{EC9B5C15-379A-4EAE-9E69-407510EB3E75}" type="parTrans" cxnId="{23E91035-BFFB-4079-88A5-B0032E071BB5}">
      <dgm:prSet/>
      <dgm:spPr/>
      <dgm:t>
        <a:bodyPr/>
        <a:lstStyle/>
        <a:p>
          <a:endParaRPr lang="en-IN"/>
        </a:p>
      </dgm:t>
    </dgm:pt>
    <dgm:pt modelId="{68D20C3B-039D-4C53-A9B9-D4E67C6F82AF}" type="sibTrans" cxnId="{23E91035-BFFB-4079-88A5-B0032E071BB5}">
      <dgm:prSet/>
      <dgm:spPr/>
      <dgm:t>
        <a:bodyPr/>
        <a:lstStyle/>
        <a:p>
          <a:endParaRPr lang="en-IN"/>
        </a:p>
      </dgm:t>
    </dgm:pt>
    <dgm:pt modelId="{CCB3BB72-C37B-4D56-96D1-0F3F673F14BA}">
      <dgm:prSet/>
      <dgm:spPr/>
      <dgm:t>
        <a:bodyPr/>
        <a:lstStyle/>
        <a:p>
          <a:r>
            <a:rPr lang="en-US" dirty="0"/>
            <a:t>Realtime Mailing Integration: Automate stock alerts, market trends, and predictive insights via emails. </a:t>
          </a:r>
          <a:endParaRPr lang="en-IN" dirty="0"/>
        </a:p>
      </dgm:t>
    </dgm:pt>
    <dgm:pt modelId="{46334F24-6EC2-444D-A8EB-2B4051822001}" type="parTrans" cxnId="{33051469-AD38-4EE3-9B80-91ED3113EDFB}">
      <dgm:prSet/>
      <dgm:spPr/>
      <dgm:t>
        <a:bodyPr/>
        <a:lstStyle/>
        <a:p>
          <a:endParaRPr lang="en-IN"/>
        </a:p>
      </dgm:t>
    </dgm:pt>
    <dgm:pt modelId="{305CE759-4AC0-459C-98CD-0BF84DAD73ED}" type="sibTrans" cxnId="{33051469-AD38-4EE3-9B80-91ED3113EDFB}">
      <dgm:prSet/>
      <dgm:spPr/>
      <dgm:t>
        <a:bodyPr/>
        <a:lstStyle/>
        <a:p>
          <a:endParaRPr lang="en-IN"/>
        </a:p>
      </dgm:t>
    </dgm:pt>
    <dgm:pt modelId="{4509D136-A8BA-4EF7-956F-C9AACB5A5B86}" type="pres">
      <dgm:prSet presAssocID="{38CB4244-EBD1-4C16-AA82-9A0351534269}" presName="Name0" presStyleCnt="0">
        <dgm:presLayoutVars>
          <dgm:dir/>
          <dgm:resizeHandles val="exact"/>
        </dgm:presLayoutVars>
      </dgm:prSet>
      <dgm:spPr/>
    </dgm:pt>
    <dgm:pt modelId="{27AC16F2-AAB4-4872-AE18-2FF09FD64883}" type="pres">
      <dgm:prSet presAssocID="{38CB4244-EBD1-4C16-AA82-9A0351534269}" presName="fgShape" presStyleLbl="fgShp" presStyleIdx="0" presStyleCnt="1"/>
      <dgm:spPr/>
    </dgm:pt>
    <dgm:pt modelId="{F3B17EEC-AFF2-4989-8BFC-3F08C5134FA9}" type="pres">
      <dgm:prSet presAssocID="{38CB4244-EBD1-4C16-AA82-9A0351534269}" presName="linComp" presStyleCnt="0"/>
      <dgm:spPr/>
    </dgm:pt>
    <dgm:pt modelId="{57AF167C-7285-4C6C-8823-BB3FDC9F7A7C}" type="pres">
      <dgm:prSet presAssocID="{B307C09B-AC27-4D20-8F10-A19D3B24B0CF}" presName="compNode" presStyleCnt="0"/>
      <dgm:spPr/>
    </dgm:pt>
    <dgm:pt modelId="{0B5D1BE1-9AF1-4C92-AC60-1CB4E6722714}" type="pres">
      <dgm:prSet presAssocID="{B307C09B-AC27-4D20-8F10-A19D3B24B0CF}" presName="bkgdShape" presStyleLbl="node1" presStyleIdx="0" presStyleCnt="6"/>
      <dgm:spPr/>
    </dgm:pt>
    <dgm:pt modelId="{79FCD0C6-8ECE-4583-8784-110E88877FE0}" type="pres">
      <dgm:prSet presAssocID="{B307C09B-AC27-4D20-8F10-A19D3B24B0CF}" presName="nodeTx" presStyleLbl="node1" presStyleIdx="0" presStyleCnt="6">
        <dgm:presLayoutVars>
          <dgm:bulletEnabled val="1"/>
        </dgm:presLayoutVars>
      </dgm:prSet>
      <dgm:spPr/>
    </dgm:pt>
    <dgm:pt modelId="{D7FA96D8-F3D4-4916-800A-CAADA07D67A7}" type="pres">
      <dgm:prSet presAssocID="{B307C09B-AC27-4D20-8F10-A19D3B24B0CF}" presName="invisiNode" presStyleLbl="node1" presStyleIdx="0" presStyleCnt="6"/>
      <dgm:spPr/>
    </dgm:pt>
    <dgm:pt modelId="{EF9F680F-47FB-4BCD-A7FA-243618908DA4}" type="pres">
      <dgm:prSet presAssocID="{B307C09B-AC27-4D20-8F10-A19D3B24B0CF}" presName="imagNode" presStyleLbl="fgImgPlace1" presStyleIdx="0" presStyleCnt="6"/>
      <dgm:spPr>
        <a:blipFill>
          <a:blip xmlns:r="http://schemas.openxmlformats.org/officeDocument/2006/relationships" r:embed="rId1">
            <a:extLst>
              <a:ext uri="{28A0092B-C50C-407E-A947-70E740481C1C}">
                <a14:useLocalDpi xmlns:a14="http://schemas.microsoft.com/office/drawing/2010/main" val="0"/>
              </a:ext>
            </a:extLst>
          </a:blip>
          <a:srcRect/>
          <a:stretch>
            <a:fillRect l="-3000" r="-3000"/>
          </a:stretch>
        </a:blipFill>
      </dgm:spPr>
    </dgm:pt>
    <dgm:pt modelId="{C6F7DA5C-23C7-4FDE-B3A4-7277C0B264F8}" type="pres">
      <dgm:prSet presAssocID="{F5C51487-27AD-45D9-B07C-2726158740CC}" presName="sibTrans" presStyleLbl="sibTrans2D1" presStyleIdx="0" presStyleCnt="0"/>
      <dgm:spPr/>
    </dgm:pt>
    <dgm:pt modelId="{60A9B5D9-B599-4667-9F9D-9E24DC206950}" type="pres">
      <dgm:prSet presAssocID="{B457CDF8-8CD9-428A-A0F5-682005D17DDB}" presName="compNode" presStyleCnt="0"/>
      <dgm:spPr/>
    </dgm:pt>
    <dgm:pt modelId="{6C0DDF69-A047-4BC5-BA41-2E4323A63749}" type="pres">
      <dgm:prSet presAssocID="{B457CDF8-8CD9-428A-A0F5-682005D17DDB}" presName="bkgdShape" presStyleLbl="node1" presStyleIdx="1" presStyleCnt="6"/>
      <dgm:spPr/>
    </dgm:pt>
    <dgm:pt modelId="{209064CC-0270-4C4A-86F3-BB3ACC521060}" type="pres">
      <dgm:prSet presAssocID="{B457CDF8-8CD9-428A-A0F5-682005D17DDB}" presName="nodeTx" presStyleLbl="node1" presStyleIdx="1" presStyleCnt="6">
        <dgm:presLayoutVars>
          <dgm:bulletEnabled val="1"/>
        </dgm:presLayoutVars>
      </dgm:prSet>
      <dgm:spPr/>
    </dgm:pt>
    <dgm:pt modelId="{4D8E7D2C-E1F3-4306-A3F5-C522B663C766}" type="pres">
      <dgm:prSet presAssocID="{B457CDF8-8CD9-428A-A0F5-682005D17DDB}" presName="invisiNode" presStyleLbl="node1" presStyleIdx="1" presStyleCnt="6"/>
      <dgm:spPr/>
    </dgm:pt>
    <dgm:pt modelId="{F4CA7455-068A-49CF-A0A1-CD9D955EC92F}" type="pres">
      <dgm:prSet presAssocID="{B457CDF8-8CD9-428A-A0F5-682005D17DDB}" presName="imagNode" presStyleLbl="fgImgPlace1" presStyleIdx="1" presStyleCnt="6"/>
      <dgm:spPr>
        <a:blipFill>
          <a:blip xmlns:r="http://schemas.openxmlformats.org/officeDocument/2006/relationships" r:embed="rId2">
            <a:extLst>
              <a:ext uri="{28A0092B-C50C-407E-A947-70E740481C1C}">
                <a14:useLocalDpi xmlns:a14="http://schemas.microsoft.com/office/drawing/2010/main" val="0"/>
              </a:ext>
            </a:extLst>
          </a:blip>
          <a:srcRect/>
          <a:stretch>
            <a:fillRect l="-3000" r="-3000"/>
          </a:stretch>
        </a:blipFill>
      </dgm:spPr>
    </dgm:pt>
    <dgm:pt modelId="{748CE79D-07F3-40C5-943A-B373B88B5C03}" type="pres">
      <dgm:prSet presAssocID="{2FDDFA11-6B5B-4768-8CDF-455F03A41388}" presName="sibTrans" presStyleLbl="sibTrans2D1" presStyleIdx="0" presStyleCnt="0"/>
      <dgm:spPr/>
    </dgm:pt>
    <dgm:pt modelId="{25FB07BD-0B36-48E6-A78F-C61B08A6738E}" type="pres">
      <dgm:prSet presAssocID="{4AE3D0A5-218E-411E-AB61-06B236B53AB9}" presName="compNode" presStyleCnt="0"/>
      <dgm:spPr/>
    </dgm:pt>
    <dgm:pt modelId="{EEA83534-7F62-4016-94C8-6D0608FA9C8A}" type="pres">
      <dgm:prSet presAssocID="{4AE3D0A5-218E-411E-AB61-06B236B53AB9}" presName="bkgdShape" presStyleLbl="node1" presStyleIdx="2" presStyleCnt="6"/>
      <dgm:spPr/>
    </dgm:pt>
    <dgm:pt modelId="{24AA7940-8883-4DB3-A531-64801DD68857}" type="pres">
      <dgm:prSet presAssocID="{4AE3D0A5-218E-411E-AB61-06B236B53AB9}" presName="nodeTx" presStyleLbl="node1" presStyleIdx="2" presStyleCnt="6">
        <dgm:presLayoutVars>
          <dgm:bulletEnabled val="1"/>
        </dgm:presLayoutVars>
      </dgm:prSet>
      <dgm:spPr/>
    </dgm:pt>
    <dgm:pt modelId="{61BBB645-EA91-46CC-A410-77EC6E90AE3D}" type="pres">
      <dgm:prSet presAssocID="{4AE3D0A5-218E-411E-AB61-06B236B53AB9}" presName="invisiNode" presStyleLbl="node1" presStyleIdx="2" presStyleCnt="6"/>
      <dgm:spPr/>
    </dgm:pt>
    <dgm:pt modelId="{11E2E4AF-AF03-45F5-B1F1-9A82ED931C51}" type="pres">
      <dgm:prSet presAssocID="{4AE3D0A5-218E-411E-AB61-06B236B53AB9}" presName="imagNode" presStyleLbl="fgImgPlace1" presStyleIdx="2" presStyleCnt="6"/>
      <dgm:spPr>
        <a:blipFill>
          <a:blip xmlns:r="http://schemas.openxmlformats.org/officeDocument/2006/relationships" r:embed="rId3">
            <a:extLst>
              <a:ext uri="{28A0092B-C50C-407E-A947-70E740481C1C}">
                <a14:useLocalDpi xmlns:a14="http://schemas.microsoft.com/office/drawing/2010/main" val="0"/>
              </a:ext>
            </a:extLst>
          </a:blip>
          <a:srcRect/>
          <a:stretch>
            <a:fillRect l="-30000" r="-30000"/>
          </a:stretch>
        </a:blipFill>
      </dgm:spPr>
    </dgm:pt>
    <dgm:pt modelId="{566B0A5C-CC6E-426E-8FB1-CD870FF51EA1}" type="pres">
      <dgm:prSet presAssocID="{0210225B-0E6C-44B0-A1AC-D26AB40639BB}" presName="sibTrans" presStyleLbl="sibTrans2D1" presStyleIdx="0" presStyleCnt="0"/>
      <dgm:spPr/>
    </dgm:pt>
    <dgm:pt modelId="{21DB133A-BBEA-45BC-9986-52AA1522E496}" type="pres">
      <dgm:prSet presAssocID="{A86396AD-D89E-4E78-A6F3-4BF41B9DB345}" presName="compNode" presStyleCnt="0"/>
      <dgm:spPr/>
    </dgm:pt>
    <dgm:pt modelId="{19161CC1-F5CF-492A-A806-48EFF93BAD3F}" type="pres">
      <dgm:prSet presAssocID="{A86396AD-D89E-4E78-A6F3-4BF41B9DB345}" presName="bkgdShape" presStyleLbl="node1" presStyleIdx="3" presStyleCnt="6"/>
      <dgm:spPr/>
    </dgm:pt>
    <dgm:pt modelId="{D04DF2A5-D918-4636-898D-00A93DEAD6F1}" type="pres">
      <dgm:prSet presAssocID="{A86396AD-D89E-4E78-A6F3-4BF41B9DB345}" presName="nodeTx" presStyleLbl="node1" presStyleIdx="3" presStyleCnt="6">
        <dgm:presLayoutVars>
          <dgm:bulletEnabled val="1"/>
        </dgm:presLayoutVars>
      </dgm:prSet>
      <dgm:spPr/>
    </dgm:pt>
    <dgm:pt modelId="{807E0EBC-1323-46F4-86D1-104EF15E239E}" type="pres">
      <dgm:prSet presAssocID="{A86396AD-D89E-4E78-A6F3-4BF41B9DB345}" presName="invisiNode" presStyleLbl="node1" presStyleIdx="3" presStyleCnt="6"/>
      <dgm:spPr/>
    </dgm:pt>
    <dgm:pt modelId="{83E487EB-0661-40A5-BA5D-E8012A965B36}" type="pres">
      <dgm:prSet presAssocID="{A86396AD-D89E-4E78-A6F3-4BF41B9DB345}" presName="imagNode" presStyleLbl="fgImgPlace1" presStyleIdx="3" presStyleCnt="6"/>
      <dgm:spPr>
        <a:blipFill>
          <a:blip xmlns:r="http://schemas.openxmlformats.org/officeDocument/2006/relationships" r:embed="rId4">
            <a:extLst>
              <a:ext uri="{28A0092B-C50C-407E-A947-70E740481C1C}">
                <a14:useLocalDpi xmlns:a14="http://schemas.microsoft.com/office/drawing/2010/main" val="0"/>
              </a:ext>
            </a:extLst>
          </a:blip>
          <a:srcRect/>
          <a:stretch>
            <a:fillRect/>
          </a:stretch>
        </a:blipFill>
      </dgm:spPr>
    </dgm:pt>
    <dgm:pt modelId="{7674B6E8-4A11-47B6-8E9A-8C6E853CA9A3}" type="pres">
      <dgm:prSet presAssocID="{385E79F7-2470-4434-8A84-6A6B1E0711D3}" presName="sibTrans" presStyleLbl="sibTrans2D1" presStyleIdx="0" presStyleCnt="0"/>
      <dgm:spPr/>
    </dgm:pt>
    <dgm:pt modelId="{2B863F0D-4417-46AA-95D4-8BE5F31204EA}" type="pres">
      <dgm:prSet presAssocID="{E9DBA42A-D2C4-4D1F-983B-C6DA58051FD5}" presName="compNode" presStyleCnt="0"/>
      <dgm:spPr/>
    </dgm:pt>
    <dgm:pt modelId="{D43463CA-D5AA-43CB-A8DA-1B23F3EFF405}" type="pres">
      <dgm:prSet presAssocID="{E9DBA42A-D2C4-4D1F-983B-C6DA58051FD5}" presName="bkgdShape" presStyleLbl="node1" presStyleIdx="4" presStyleCnt="6"/>
      <dgm:spPr/>
    </dgm:pt>
    <dgm:pt modelId="{2D65E1F9-00DF-4689-8258-984D04D6613E}" type="pres">
      <dgm:prSet presAssocID="{E9DBA42A-D2C4-4D1F-983B-C6DA58051FD5}" presName="nodeTx" presStyleLbl="node1" presStyleIdx="4" presStyleCnt="6">
        <dgm:presLayoutVars>
          <dgm:bulletEnabled val="1"/>
        </dgm:presLayoutVars>
      </dgm:prSet>
      <dgm:spPr/>
    </dgm:pt>
    <dgm:pt modelId="{C15AE543-40C7-4669-B185-833588889AE6}" type="pres">
      <dgm:prSet presAssocID="{E9DBA42A-D2C4-4D1F-983B-C6DA58051FD5}" presName="invisiNode" presStyleLbl="node1" presStyleIdx="4" presStyleCnt="6"/>
      <dgm:spPr/>
    </dgm:pt>
    <dgm:pt modelId="{523FC0EE-9435-4CFC-83D5-C498C3F63167}" type="pres">
      <dgm:prSet presAssocID="{E9DBA42A-D2C4-4D1F-983B-C6DA58051FD5}" presName="imagNode" presStyleLbl="fgImgPlace1" presStyleIdx="4" presStyleCnt="6"/>
      <dgm:spPr>
        <a:blipFill>
          <a:blip xmlns:r="http://schemas.openxmlformats.org/officeDocument/2006/relationships" r:embed="rId5">
            <a:extLst>
              <a:ext uri="{28A0092B-C50C-407E-A947-70E740481C1C}">
                <a14:useLocalDpi xmlns:a14="http://schemas.microsoft.com/office/drawing/2010/main" val="0"/>
              </a:ext>
            </a:extLst>
          </a:blip>
          <a:srcRect/>
          <a:stretch>
            <a:fillRect l="-3000" r="-3000"/>
          </a:stretch>
        </a:blipFill>
      </dgm:spPr>
    </dgm:pt>
    <dgm:pt modelId="{EEEF7BD3-E72B-485B-9E37-116A104554BD}" type="pres">
      <dgm:prSet presAssocID="{68D20C3B-039D-4C53-A9B9-D4E67C6F82AF}" presName="sibTrans" presStyleLbl="sibTrans2D1" presStyleIdx="0" presStyleCnt="0"/>
      <dgm:spPr/>
    </dgm:pt>
    <dgm:pt modelId="{510CAE51-68F7-44EB-9498-8FB6E2970522}" type="pres">
      <dgm:prSet presAssocID="{CCB3BB72-C37B-4D56-96D1-0F3F673F14BA}" presName="compNode" presStyleCnt="0"/>
      <dgm:spPr/>
    </dgm:pt>
    <dgm:pt modelId="{A73A96B4-F882-4E57-91C4-8A6A186FF7DA}" type="pres">
      <dgm:prSet presAssocID="{CCB3BB72-C37B-4D56-96D1-0F3F673F14BA}" presName="bkgdShape" presStyleLbl="node1" presStyleIdx="5" presStyleCnt="6"/>
      <dgm:spPr/>
    </dgm:pt>
    <dgm:pt modelId="{FD74DA80-365E-4C06-A42D-7DA50857A39A}" type="pres">
      <dgm:prSet presAssocID="{CCB3BB72-C37B-4D56-96D1-0F3F673F14BA}" presName="nodeTx" presStyleLbl="node1" presStyleIdx="5" presStyleCnt="6">
        <dgm:presLayoutVars>
          <dgm:bulletEnabled val="1"/>
        </dgm:presLayoutVars>
      </dgm:prSet>
      <dgm:spPr/>
    </dgm:pt>
    <dgm:pt modelId="{EE5F0ECE-118D-4663-9699-3F0B2BD93EC8}" type="pres">
      <dgm:prSet presAssocID="{CCB3BB72-C37B-4D56-96D1-0F3F673F14BA}" presName="invisiNode" presStyleLbl="node1" presStyleIdx="5" presStyleCnt="6"/>
      <dgm:spPr/>
    </dgm:pt>
    <dgm:pt modelId="{071092A1-47D0-49C7-AF66-BDD5B08F4A08}" type="pres">
      <dgm:prSet presAssocID="{CCB3BB72-C37B-4D56-96D1-0F3F673F14BA}" presName="imagNode" presStyleLbl="fgImgPlace1" presStyleIdx="5" presStyleCnt="6"/>
      <dgm:spPr>
        <a:blipFill>
          <a:blip xmlns:r="http://schemas.openxmlformats.org/officeDocument/2006/relationships" r:embed="rId6">
            <a:extLst>
              <a:ext uri="{28A0092B-C50C-407E-A947-70E740481C1C}">
                <a14:useLocalDpi xmlns:a14="http://schemas.microsoft.com/office/drawing/2010/main" val="0"/>
              </a:ext>
            </a:extLst>
          </a:blip>
          <a:srcRect/>
          <a:stretch>
            <a:fillRect l="-3000" r="-3000"/>
          </a:stretch>
        </a:blipFill>
      </dgm:spPr>
    </dgm:pt>
  </dgm:ptLst>
  <dgm:cxnLst>
    <dgm:cxn modelId="{92279D0E-FE3B-4106-9583-3A5A26318DF9}" type="presOf" srcId="{F5C51487-27AD-45D9-B07C-2726158740CC}" destId="{C6F7DA5C-23C7-4FDE-B3A4-7277C0B264F8}" srcOrd="0" destOrd="0" presId="urn:microsoft.com/office/officeart/2005/8/layout/hList7"/>
    <dgm:cxn modelId="{24329114-F8D6-4758-A7BD-733B1DB046C9}" type="presOf" srcId="{385E79F7-2470-4434-8A84-6A6B1E0711D3}" destId="{7674B6E8-4A11-47B6-8E9A-8C6E853CA9A3}" srcOrd="0" destOrd="0" presId="urn:microsoft.com/office/officeart/2005/8/layout/hList7"/>
    <dgm:cxn modelId="{96B72730-263A-4063-8F68-68F2CDBE1BD8}" type="presOf" srcId="{B457CDF8-8CD9-428A-A0F5-682005D17DDB}" destId="{209064CC-0270-4C4A-86F3-BB3ACC521060}" srcOrd="1" destOrd="0" presId="urn:microsoft.com/office/officeart/2005/8/layout/hList7"/>
    <dgm:cxn modelId="{23E91035-BFFB-4079-88A5-B0032E071BB5}" srcId="{38CB4244-EBD1-4C16-AA82-9A0351534269}" destId="{E9DBA42A-D2C4-4D1F-983B-C6DA58051FD5}" srcOrd="4" destOrd="0" parTransId="{EC9B5C15-379A-4EAE-9E69-407510EB3E75}" sibTransId="{68D20C3B-039D-4C53-A9B9-D4E67C6F82AF}"/>
    <dgm:cxn modelId="{65632A40-D07E-4C30-8905-DDD638EACC43}" type="presOf" srcId="{A86396AD-D89E-4E78-A6F3-4BF41B9DB345}" destId="{D04DF2A5-D918-4636-898D-00A93DEAD6F1}" srcOrd="1" destOrd="0" presId="urn:microsoft.com/office/officeart/2005/8/layout/hList7"/>
    <dgm:cxn modelId="{5383375E-7B7B-4F46-B80F-BA623D6E60AA}" type="presOf" srcId="{B307C09B-AC27-4D20-8F10-A19D3B24B0CF}" destId="{0B5D1BE1-9AF1-4C92-AC60-1CB4E6722714}" srcOrd="0" destOrd="0" presId="urn:microsoft.com/office/officeart/2005/8/layout/hList7"/>
    <dgm:cxn modelId="{C5826846-6FA6-41A0-8D0D-A988A9F1F494}" srcId="{38CB4244-EBD1-4C16-AA82-9A0351534269}" destId="{B307C09B-AC27-4D20-8F10-A19D3B24B0CF}" srcOrd="0" destOrd="0" parTransId="{DC497AF1-CF9A-432B-BB69-8F66EA0C963C}" sibTransId="{F5C51487-27AD-45D9-B07C-2726158740CC}"/>
    <dgm:cxn modelId="{A4244267-08F3-4C72-8DEC-071BD8521E7E}" type="presOf" srcId="{B307C09B-AC27-4D20-8F10-A19D3B24B0CF}" destId="{79FCD0C6-8ECE-4583-8784-110E88877FE0}" srcOrd="1" destOrd="0" presId="urn:microsoft.com/office/officeart/2005/8/layout/hList7"/>
    <dgm:cxn modelId="{33051469-AD38-4EE3-9B80-91ED3113EDFB}" srcId="{38CB4244-EBD1-4C16-AA82-9A0351534269}" destId="{CCB3BB72-C37B-4D56-96D1-0F3F673F14BA}" srcOrd="5" destOrd="0" parTransId="{46334F24-6EC2-444D-A8EB-2B4051822001}" sibTransId="{305CE759-4AC0-459C-98CD-0BF84DAD73ED}"/>
    <dgm:cxn modelId="{867F4A4F-2F7F-4952-8462-395ACF45279C}" type="presOf" srcId="{CCB3BB72-C37B-4D56-96D1-0F3F673F14BA}" destId="{FD74DA80-365E-4C06-A42D-7DA50857A39A}" srcOrd="1" destOrd="0" presId="urn:microsoft.com/office/officeart/2005/8/layout/hList7"/>
    <dgm:cxn modelId="{B3C85653-8E7E-4AFB-AD96-9BA6460E5F7E}" type="presOf" srcId="{2FDDFA11-6B5B-4768-8CDF-455F03A41388}" destId="{748CE79D-07F3-40C5-943A-B373B88B5C03}" srcOrd="0" destOrd="0" presId="urn:microsoft.com/office/officeart/2005/8/layout/hList7"/>
    <dgm:cxn modelId="{4997A455-8739-4C0B-8900-C24AFF6AC760}" type="presOf" srcId="{68D20C3B-039D-4C53-A9B9-D4E67C6F82AF}" destId="{EEEF7BD3-E72B-485B-9E37-116A104554BD}" srcOrd="0" destOrd="0" presId="urn:microsoft.com/office/officeart/2005/8/layout/hList7"/>
    <dgm:cxn modelId="{068BC355-DFAF-407C-9B3E-3CE776A5E3C1}" type="presOf" srcId="{CCB3BB72-C37B-4D56-96D1-0F3F673F14BA}" destId="{A73A96B4-F882-4E57-91C4-8A6A186FF7DA}" srcOrd="0" destOrd="0" presId="urn:microsoft.com/office/officeart/2005/8/layout/hList7"/>
    <dgm:cxn modelId="{3597C375-91DD-46D5-A507-1E102B01DDB9}" type="presOf" srcId="{A86396AD-D89E-4E78-A6F3-4BF41B9DB345}" destId="{19161CC1-F5CF-492A-A806-48EFF93BAD3F}" srcOrd="0" destOrd="0" presId="urn:microsoft.com/office/officeart/2005/8/layout/hList7"/>
    <dgm:cxn modelId="{F37B7D76-88B5-4D0D-8D6C-FA4B0BCA4DB8}" type="presOf" srcId="{38CB4244-EBD1-4C16-AA82-9A0351534269}" destId="{4509D136-A8BA-4EF7-956F-C9AACB5A5B86}" srcOrd="0" destOrd="0" presId="urn:microsoft.com/office/officeart/2005/8/layout/hList7"/>
    <dgm:cxn modelId="{E2994A91-80B2-4AB9-A068-2E288A085ABB}" type="presOf" srcId="{4AE3D0A5-218E-411E-AB61-06B236B53AB9}" destId="{24AA7940-8883-4DB3-A531-64801DD68857}" srcOrd="1" destOrd="0" presId="urn:microsoft.com/office/officeart/2005/8/layout/hList7"/>
    <dgm:cxn modelId="{F303BD93-24F5-4F80-9FBD-71C113595E3F}" type="presOf" srcId="{B457CDF8-8CD9-428A-A0F5-682005D17DDB}" destId="{6C0DDF69-A047-4BC5-BA41-2E4323A63749}" srcOrd="0" destOrd="0" presId="urn:microsoft.com/office/officeart/2005/8/layout/hList7"/>
    <dgm:cxn modelId="{371B5197-F6CF-4361-97E9-98C34B64384E}" srcId="{38CB4244-EBD1-4C16-AA82-9A0351534269}" destId="{4AE3D0A5-218E-411E-AB61-06B236B53AB9}" srcOrd="2" destOrd="0" parTransId="{9D1D6B79-B009-4279-9618-C73EBCDBECF0}" sibTransId="{0210225B-0E6C-44B0-A1AC-D26AB40639BB}"/>
    <dgm:cxn modelId="{1D4BC4A6-F37A-4F6D-9503-B09B2B349003}" type="presOf" srcId="{4AE3D0A5-218E-411E-AB61-06B236B53AB9}" destId="{EEA83534-7F62-4016-94C8-6D0608FA9C8A}" srcOrd="0" destOrd="0" presId="urn:microsoft.com/office/officeart/2005/8/layout/hList7"/>
    <dgm:cxn modelId="{4C2D26BD-2ABE-4827-ACE8-03BAB54BB073}" type="presOf" srcId="{0210225B-0E6C-44B0-A1AC-D26AB40639BB}" destId="{566B0A5C-CC6E-426E-8FB1-CD870FF51EA1}" srcOrd="0" destOrd="0" presId="urn:microsoft.com/office/officeart/2005/8/layout/hList7"/>
    <dgm:cxn modelId="{D8FBC1BE-1B60-4C13-8045-7BDA732CB5DD}" type="presOf" srcId="{E9DBA42A-D2C4-4D1F-983B-C6DA58051FD5}" destId="{2D65E1F9-00DF-4689-8258-984D04D6613E}" srcOrd="1" destOrd="0" presId="urn:microsoft.com/office/officeart/2005/8/layout/hList7"/>
    <dgm:cxn modelId="{283471C3-C77C-4ED0-A8D8-0E31C635D9CC}" type="presOf" srcId="{E9DBA42A-D2C4-4D1F-983B-C6DA58051FD5}" destId="{D43463CA-D5AA-43CB-A8DA-1B23F3EFF405}" srcOrd="0" destOrd="0" presId="urn:microsoft.com/office/officeart/2005/8/layout/hList7"/>
    <dgm:cxn modelId="{AFD704D7-CB5A-4569-A06A-603CD8D4988A}" srcId="{38CB4244-EBD1-4C16-AA82-9A0351534269}" destId="{B457CDF8-8CD9-428A-A0F5-682005D17DDB}" srcOrd="1" destOrd="0" parTransId="{A2AF0A68-40AC-40F0-A4C8-4717256F412F}" sibTransId="{2FDDFA11-6B5B-4768-8CDF-455F03A41388}"/>
    <dgm:cxn modelId="{4AEF48D8-8CB8-4CF2-896F-A3535EE74B34}" srcId="{38CB4244-EBD1-4C16-AA82-9A0351534269}" destId="{A86396AD-D89E-4E78-A6F3-4BF41B9DB345}" srcOrd="3" destOrd="0" parTransId="{739753B1-4333-4FD4-85DB-9A792322D843}" sibTransId="{385E79F7-2470-4434-8A84-6A6B1E0711D3}"/>
    <dgm:cxn modelId="{E2F2D8A8-86D2-4AFF-A7EB-D6405B51C655}" type="presParOf" srcId="{4509D136-A8BA-4EF7-956F-C9AACB5A5B86}" destId="{27AC16F2-AAB4-4872-AE18-2FF09FD64883}" srcOrd="0" destOrd="0" presId="urn:microsoft.com/office/officeart/2005/8/layout/hList7"/>
    <dgm:cxn modelId="{ED6E2A35-A95F-4495-ADB2-5C77F9DF9366}" type="presParOf" srcId="{4509D136-A8BA-4EF7-956F-C9AACB5A5B86}" destId="{F3B17EEC-AFF2-4989-8BFC-3F08C5134FA9}" srcOrd="1" destOrd="0" presId="urn:microsoft.com/office/officeart/2005/8/layout/hList7"/>
    <dgm:cxn modelId="{49DB1379-9F9B-48F9-9A20-39802E9F22F9}" type="presParOf" srcId="{F3B17EEC-AFF2-4989-8BFC-3F08C5134FA9}" destId="{57AF167C-7285-4C6C-8823-BB3FDC9F7A7C}" srcOrd="0" destOrd="0" presId="urn:microsoft.com/office/officeart/2005/8/layout/hList7"/>
    <dgm:cxn modelId="{D632A9E0-1CF9-4F8E-8C56-578D524F08F8}" type="presParOf" srcId="{57AF167C-7285-4C6C-8823-BB3FDC9F7A7C}" destId="{0B5D1BE1-9AF1-4C92-AC60-1CB4E6722714}" srcOrd="0" destOrd="0" presId="urn:microsoft.com/office/officeart/2005/8/layout/hList7"/>
    <dgm:cxn modelId="{C686C242-262E-44FC-B718-394D29724FC3}" type="presParOf" srcId="{57AF167C-7285-4C6C-8823-BB3FDC9F7A7C}" destId="{79FCD0C6-8ECE-4583-8784-110E88877FE0}" srcOrd="1" destOrd="0" presId="urn:microsoft.com/office/officeart/2005/8/layout/hList7"/>
    <dgm:cxn modelId="{D90EF44B-1461-42A5-9387-A15D34779FE2}" type="presParOf" srcId="{57AF167C-7285-4C6C-8823-BB3FDC9F7A7C}" destId="{D7FA96D8-F3D4-4916-800A-CAADA07D67A7}" srcOrd="2" destOrd="0" presId="urn:microsoft.com/office/officeart/2005/8/layout/hList7"/>
    <dgm:cxn modelId="{B9DDD2C6-A826-491E-A859-4A44D7D09ABE}" type="presParOf" srcId="{57AF167C-7285-4C6C-8823-BB3FDC9F7A7C}" destId="{EF9F680F-47FB-4BCD-A7FA-243618908DA4}" srcOrd="3" destOrd="0" presId="urn:microsoft.com/office/officeart/2005/8/layout/hList7"/>
    <dgm:cxn modelId="{EFFD900B-BDF5-4936-A456-C47DEFB03D70}" type="presParOf" srcId="{F3B17EEC-AFF2-4989-8BFC-3F08C5134FA9}" destId="{C6F7DA5C-23C7-4FDE-B3A4-7277C0B264F8}" srcOrd="1" destOrd="0" presId="urn:microsoft.com/office/officeart/2005/8/layout/hList7"/>
    <dgm:cxn modelId="{F9CC6F3E-090F-4196-B347-A349EE12624E}" type="presParOf" srcId="{F3B17EEC-AFF2-4989-8BFC-3F08C5134FA9}" destId="{60A9B5D9-B599-4667-9F9D-9E24DC206950}" srcOrd="2" destOrd="0" presId="urn:microsoft.com/office/officeart/2005/8/layout/hList7"/>
    <dgm:cxn modelId="{6FE72172-E82D-4BC2-AC8D-9573B5F849D8}" type="presParOf" srcId="{60A9B5D9-B599-4667-9F9D-9E24DC206950}" destId="{6C0DDF69-A047-4BC5-BA41-2E4323A63749}" srcOrd="0" destOrd="0" presId="urn:microsoft.com/office/officeart/2005/8/layout/hList7"/>
    <dgm:cxn modelId="{2EEAE51E-A8D8-4712-BE13-2BCBF06C68CA}" type="presParOf" srcId="{60A9B5D9-B599-4667-9F9D-9E24DC206950}" destId="{209064CC-0270-4C4A-86F3-BB3ACC521060}" srcOrd="1" destOrd="0" presId="urn:microsoft.com/office/officeart/2005/8/layout/hList7"/>
    <dgm:cxn modelId="{2E84D55F-D621-445E-95B1-690E1C4EF9DF}" type="presParOf" srcId="{60A9B5D9-B599-4667-9F9D-9E24DC206950}" destId="{4D8E7D2C-E1F3-4306-A3F5-C522B663C766}" srcOrd="2" destOrd="0" presId="urn:microsoft.com/office/officeart/2005/8/layout/hList7"/>
    <dgm:cxn modelId="{576375E5-CB8C-4D39-80DB-AF90F0C6FFAE}" type="presParOf" srcId="{60A9B5D9-B599-4667-9F9D-9E24DC206950}" destId="{F4CA7455-068A-49CF-A0A1-CD9D955EC92F}" srcOrd="3" destOrd="0" presId="urn:microsoft.com/office/officeart/2005/8/layout/hList7"/>
    <dgm:cxn modelId="{4B58A3E3-6958-49EE-92E9-06010DD3ED10}" type="presParOf" srcId="{F3B17EEC-AFF2-4989-8BFC-3F08C5134FA9}" destId="{748CE79D-07F3-40C5-943A-B373B88B5C03}" srcOrd="3" destOrd="0" presId="urn:microsoft.com/office/officeart/2005/8/layout/hList7"/>
    <dgm:cxn modelId="{6EAA8DB3-A595-434D-BB64-7779E982CF0C}" type="presParOf" srcId="{F3B17EEC-AFF2-4989-8BFC-3F08C5134FA9}" destId="{25FB07BD-0B36-48E6-A78F-C61B08A6738E}" srcOrd="4" destOrd="0" presId="urn:microsoft.com/office/officeart/2005/8/layout/hList7"/>
    <dgm:cxn modelId="{FCEB3462-0C37-4778-A512-123D0B894E34}" type="presParOf" srcId="{25FB07BD-0B36-48E6-A78F-C61B08A6738E}" destId="{EEA83534-7F62-4016-94C8-6D0608FA9C8A}" srcOrd="0" destOrd="0" presId="urn:microsoft.com/office/officeart/2005/8/layout/hList7"/>
    <dgm:cxn modelId="{E624F2DD-5259-49DA-B009-F2D4F17A4E63}" type="presParOf" srcId="{25FB07BD-0B36-48E6-A78F-C61B08A6738E}" destId="{24AA7940-8883-4DB3-A531-64801DD68857}" srcOrd="1" destOrd="0" presId="urn:microsoft.com/office/officeart/2005/8/layout/hList7"/>
    <dgm:cxn modelId="{9C75446D-B515-4242-B6CD-C2A5986A3792}" type="presParOf" srcId="{25FB07BD-0B36-48E6-A78F-C61B08A6738E}" destId="{61BBB645-EA91-46CC-A410-77EC6E90AE3D}" srcOrd="2" destOrd="0" presId="urn:microsoft.com/office/officeart/2005/8/layout/hList7"/>
    <dgm:cxn modelId="{6F1D8259-D365-4CE9-BAED-B0508A485DDF}" type="presParOf" srcId="{25FB07BD-0B36-48E6-A78F-C61B08A6738E}" destId="{11E2E4AF-AF03-45F5-B1F1-9A82ED931C51}" srcOrd="3" destOrd="0" presId="urn:microsoft.com/office/officeart/2005/8/layout/hList7"/>
    <dgm:cxn modelId="{15583EFE-24B0-4AD3-B87D-C13B7571CFD4}" type="presParOf" srcId="{F3B17EEC-AFF2-4989-8BFC-3F08C5134FA9}" destId="{566B0A5C-CC6E-426E-8FB1-CD870FF51EA1}" srcOrd="5" destOrd="0" presId="urn:microsoft.com/office/officeart/2005/8/layout/hList7"/>
    <dgm:cxn modelId="{986377D9-E32A-43D3-9C01-195C97881303}" type="presParOf" srcId="{F3B17EEC-AFF2-4989-8BFC-3F08C5134FA9}" destId="{21DB133A-BBEA-45BC-9986-52AA1522E496}" srcOrd="6" destOrd="0" presId="urn:microsoft.com/office/officeart/2005/8/layout/hList7"/>
    <dgm:cxn modelId="{AB64C337-A01D-4FF3-A2B0-54CE1E107F85}" type="presParOf" srcId="{21DB133A-BBEA-45BC-9986-52AA1522E496}" destId="{19161CC1-F5CF-492A-A806-48EFF93BAD3F}" srcOrd="0" destOrd="0" presId="urn:microsoft.com/office/officeart/2005/8/layout/hList7"/>
    <dgm:cxn modelId="{0F003407-AC90-4E42-8FA8-77C2F0E2D0E3}" type="presParOf" srcId="{21DB133A-BBEA-45BC-9986-52AA1522E496}" destId="{D04DF2A5-D918-4636-898D-00A93DEAD6F1}" srcOrd="1" destOrd="0" presId="urn:microsoft.com/office/officeart/2005/8/layout/hList7"/>
    <dgm:cxn modelId="{2E83D445-E1A4-49D7-8448-8309F1A0A140}" type="presParOf" srcId="{21DB133A-BBEA-45BC-9986-52AA1522E496}" destId="{807E0EBC-1323-46F4-86D1-104EF15E239E}" srcOrd="2" destOrd="0" presId="urn:microsoft.com/office/officeart/2005/8/layout/hList7"/>
    <dgm:cxn modelId="{297B5E09-EE60-4D91-8DB8-EA42E4D76434}" type="presParOf" srcId="{21DB133A-BBEA-45BC-9986-52AA1522E496}" destId="{83E487EB-0661-40A5-BA5D-E8012A965B36}" srcOrd="3" destOrd="0" presId="urn:microsoft.com/office/officeart/2005/8/layout/hList7"/>
    <dgm:cxn modelId="{C455F908-73B7-4A0F-A267-A8EA0117FEEC}" type="presParOf" srcId="{F3B17EEC-AFF2-4989-8BFC-3F08C5134FA9}" destId="{7674B6E8-4A11-47B6-8E9A-8C6E853CA9A3}" srcOrd="7" destOrd="0" presId="urn:microsoft.com/office/officeart/2005/8/layout/hList7"/>
    <dgm:cxn modelId="{3E5D2324-307B-48B2-AE61-3EB85262C5F4}" type="presParOf" srcId="{F3B17EEC-AFF2-4989-8BFC-3F08C5134FA9}" destId="{2B863F0D-4417-46AA-95D4-8BE5F31204EA}" srcOrd="8" destOrd="0" presId="urn:microsoft.com/office/officeart/2005/8/layout/hList7"/>
    <dgm:cxn modelId="{747C18A4-5981-45BF-8C6E-37542E97E035}" type="presParOf" srcId="{2B863F0D-4417-46AA-95D4-8BE5F31204EA}" destId="{D43463CA-D5AA-43CB-A8DA-1B23F3EFF405}" srcOrd="0" destOrd="0" presId="urn:microsoft.com/office/officeart/2005/8/layout/hList7"/>
    <dgm:cxn modelId="{EDC1A2A6-8B0A-410E-A01C-3A704D078CD1}" type="presParOf" srcId="{2B863F0D-4417-46AA-95D4-8BE5F31204EA}" destId="{2D65E1F9-00DF-4689-8258-984D04D6613E}" srcOrd="1" destOrd="0" presId="urn:microsoft.com/office/officeart/2005/8/layout/hList7"/>
    <dgm:cxn modelId="{6ABD1317-17D3-4887-8DDE-4E4023405A61}" type="presParOf" srcId="{2B863F0D-4417-46AA-95D4-8BE5F31204EA}" destId="{C15AE543-40C7-4669-B185-833588889AE6}" srcOrd="2" destOrd="0" presId="urn:microsoft.com/office/officeart/2005/8/layout/hList7"/>
    <dgm:cxn modelId="{BBE76531-6A63-4DA6-B327-585CF9698206}" type="presParOf" srcId="{2B863F0D-4417-46AA-95D4-8BE5F31204EA}" destId="{523FC0EE-9435-4CFC-83D5-C498C3F63167}" srcOrd="3" destOrd="0" presId="urn:microsoft.com/office/officeart/2005/8/layout/hList7"/>
    <dgm:cxn modelId="{DD80C1A7-90DF-4216-93B8-CD84ABA15BD2}" type="presParOf" srcId="{F3B17EEC-AFF2-4989-8BFC-3F08C5134FA9}" destId="{EEEF7BD3-E72B-485B-9E37-116A104554BD}" srcOrd="9" destOrd="0" presId="urn:microsoft.com/office/officeart/2005/8/layout/hList7"/>
    <dgm:cxn modelId="{AF33C906-11A9-4CE7-9E39-B8C2CEAAE4B9}" type="presParOf" srcId="{F3B17EEC-AFF2-4989-8BFC-3F08C5134FA9}" destId="{510CAE51-68F7-44EB-9498-8FB6E2970522}" srcOrd="10" destOrd="0" presId="urn:microsoft.com/office/officeart/2005/8/layout/hList7"/>
    <dgm:cxn modelId="{6517DD28-3518-40D3-9458-6228720F1880}" type="presParOf" srcId="{510CAE51-68F7-44EB-9498-8FB6E2970522}" destId="{A73A96B4-F882-4E57-91C4-8A6A186FF7DA}" srcOrd="0" destOrd="0" presId="urn:microsoft.com/office/officeart/2005/8/layout/hList7"/>
    <dgm:cxn modelId="{2DDC6211-98DF-41B8-9802-7281227DACCB}" type="presParOf" srcId="{510CAE51-68F7-44EB-9498-8FB6E2970522}" destId="{FD74DA80-365E-4C06-A42D-7DA50857A39A}" srcOrd="1" destOrd="0" presId="urn:microsoft.com/office/officeart/2005/8/layout/hList7"/>
    <dgm:cxn modelId="{1188D289-01B2-4FE2-921F-FF24BFC15E66}" type="presParOf" srcId="{510CAE51-68F7-44EB-9498-8FB6E2970522}" destId="{EE5F0ECE-118D-4663-9699-3F0B2BD93EC8}" srcOrd="2" destOrd="0" presId="urn:microsoft.com/office/officeart/2005/8/layout/hList7"/>
    <dgm:cxn modelId="{2D9A3319-B329-4CC0-857E-4263185EAAF4}" type="presParOf" srcId="{510CAE51-68F7-44EB-9498-8FB6E2970522}" destId="{071092A1-47D0-49C7-AF66-BDD5B08F4A08}"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4162B19-2D29-434B-8702-A05D2AE4CFD3}" type="doc">
      <dgm:prSet loTypeId="urn:microsoft.com/office/officeart/2005/8/layout/target3" loCatId="relationship" qsTypeId="urn:microsoft.com/office/officeart/2005/8/quickstyle/simple2" qsCatId="simple" csTypeId="urn:microsoft.com/office/officeart/2005/8/colors/colorful2" csCatId="colorful"/>
      <dgm:spPr/>
      <dgm:t>
        <a:bodyPr/>
        <a:lstStyle/>
        <a:p>
          <a:endParaRPr lang="en-IN"/>
        </a:p>
      </dgm:t>
    </dgm:pt>
    <dgm:pt modelId="{F92711FA-1D04-461D-82F1-3B9E9F00C2ED}">
      <dgm:prSet/>
      <dgm:spPr/>
      <dgm:t>
        <a:bodyPr/>
        <a:lstStyle/>
        <a:p>
          <a:r>
            <a:rPr lang="en-US" b="1" i="0" baseline="0"/>
            <a:t>Advanced Stock Prediction:</a:t>
          </a:r>
          <a:r>
            <a:rPr lang="en-US" b="0" i="0" baseline="0"/>
            <a:t> Enhance forecasting accuracy using ARIMA, LSTM, and Transformer models. </a:t>
          </a:r>
          <a:endParaRPr lang="en-IN"/>
        </a:p>
      </dgm:t>
    </dgm:pt>
    <dgm:pt modelId="{60635D2E-89B5-4CD4-97C9-5E25F94493F5}" type="parTrans" cxnId="{A8CB9D2F-F716-4C04-AD4B-9F94145BA79D}">
      <dgm:prSet/>
      <dgm:spPr/>
      <dgm:t>
        <a:bodyPr/>
        <a:lstStyle/>
        <a:p>
          <a:endParaRPr lang="en-IN"/>
        </a:p>
      </dgm:t>
    </dgm:pt>
    <dgm:pt modelId="{E1AE07D6-C008-4B69-9BB3-C3C782C0F751}" type="sibTrans" cxnId="{A8CB9D2F-F716-4C04-AD4B-9F94145BA79D}">
      <dgm:prSet/>
      <dgm:spPr/>
      <dgm:t>
        <a:bodyPr/>
        <a:lstStyle/>
        <a:p>
          <a:endParaRPr lang="en-IN"/>
        </a:p>
      </dgm:t>
    </dgm:pt>
    <dgm:pt modelId="{EB29B3EF-2467-49E3-855E-06D09486E3D3}">
      <dgm:prSet/>
      <dgm:spPr/>
      <dgm:t>
        <a:bodyPr/>
        <a:lstStyle/>
        <a:p>
          <a:r>
            <a:rPr lang="en-US" b="1" i="0" baseline="0"/>
            <a:t>Automated Workflows:</a:t>
          </a:r>
          <a:r>
            <a:rPr lang="en-US" b="0" i="0" baseline="0"/>
            <a:t> Integrate GitHub Actions and Metaflow for seamless data processing and model deployment. </a:t>
          </a:r>
          <a:endParaRPr lang="en-IN"/>
        </a:p>
      </dgm:t>
    </dgm:pt>
    <dgm:pt modelId="{F5168693-B829-42E1-ACFC-C8DD8CD6C573}" type="parTrans" cxnId="{781A3EF0-0AD1-46FA-A197-EC082CADD846}">
      <dgm:prSet/>
      <dgm:spPr/>
      <dgm:t>
        <a:bodyPr/>
        <a:lstStyle/>
        <a:p>
          <a:endParaRPr lang="en-IN"/>
        </a:p>
      </dgm:t>
    </dgm:pt>
    <dgm:pt modelId="{487897A5-2960-44C7-B054-04FAB606C187}" type="sibTrans" cxnId="{781A3EF0-0AD1-46FA-A197-EC082CADD846}">
      <dgm:prSet/>
      <dgm:spPr/>
      <dgm:t>
        <a:bodyPr/>
        <a:lstStyle/>
        <a:p>
          <a:endParaRPr lang="en-IN"/>
        </a:p>
      </dgm:t>
    </dgm:pt>
    <dgm:pt modelId="{342887B7-3702-401E-A9A8-64EF81956B6B}">
      <dgm:prSet/>
      <dgm:spPr/>
      <dgm:t>
        <a:bodyPr/>
        <a:lstStyle/>
        <a:p>
          <a:r>
            <a:rPr lang="en-US" b="1" i="0" baseline="0"/>
            <a:t>Comprehensive Data Management:</a:t>
          </a:r>
          <a:r>
            <a:rPr lang="en-US" b="0" i="0" baseline="0"/>
            <a:t> Store and manage stock data efficiently using InfluxDB. </a:t>
          </a:r>
          <a:endParaRPr lang="en-IN"/>
        </a:p>
      </dgm:t>
    </dgm:pt>
    <dgm:pt modelId="{15DEB78E-7B66-44B4-9271-7165EA8B4FB1}" type="parTrans" cxnId="{3E58FEA7-0013-4D5B-9F99-39761A5F19CE}">
      <dgm:prSet/>
      <dgm:spPr/>
      <dgm:t>
        <a:bodyPr/>
        <a:lstStyle/>
        <a:p>
          <a:endParaRPr lang="en-IN"/>
        </a:p>
      </dgm:t>
    </dgm:pt>
    <dgm:pt modelId="{260A94D6-8055-4D4C-9D04-7545893DF7EE}" type="sibTrans" cxnId="{3E58FEA7-0013-4D5B-9F99-39761A5F19CE}">
      <dgm:prSet/>
      <dgm:spPr/>
      <dgm:t>
        <a:bodyPr/>
        <a:lstStyle/>
        <a:p>
          <a:endParaRPr lang="en-IN"/>
        </a:p>
      </dgm:t>
    </dgm:pt>
    <dgm:pt modelId="{F165F3A9-8016-4E1F-AAEE-BCF495F2FAD9}">
      <dgm:prSet/>
      <dgm:spPr/>
      <dgm:t>
        <a:bodyPr/>
        <a:lstStyle/>
        <a:p>
          <a:r>
            <a:rPr lang="en-US" b="1" i="0" baseline="0"/>
            <a:t>Interactive Data Visualization:</a:t>
          </a:r>
          <a:r>
            <a:rPr lang="en-US" b="0" i="0" baseline="0"/>
            <a:t> Utilize Power BI and Grafana for real-time market insights and trend analysis. </a:t>
          </a:r>
          <a:endParaRPr lang="en-IN"/>
        </a:p>
      </dgm:t>
    </dgm:pt>
    <dgm:pt modelId="{172B0B29-B89D-4005-B85E-F15792598759}" type="parTrans" cxnId="{50D73BA3-7CB5-4FD5-B529-BBF41402B7D0}">
      <dgm:prSet/>
      <dgm:spPr/>
      <dgm:t>
        <a:bodyPr/>
        <a:lstStyle/>
        <a:p>
          <a:endParaRPr lang="en-IN"/>
        </a:p>
      </dgm:t>
    </dgm:pt>
    <dgm:pt modelId="{D1059DB4-2CA3-4C1D-B8D4-9D96D5FB28A2}" type="sibTrans" cxnId="{50D73BA3-7CB5-4FD5-B529-BBF41402B7D0}">
      <dgm:prSet/>
      <dgm:spPr/>
      <dgm:t>
        <a:bodyPr/>
        <a:lstStyle/>
        <a:p>
          <a:endParaRPr lang="en-IN"/>
        </a:p>
      </dgm:t>
    </dgm:pt>
    <dgm:pt modelId="{81D8F2A6-7120-4232-9FF6-2C92F8338191}">
      <dgm:prSet/>
      <dgm:spPr/>
      <dgm:t>
        <a:bodyPr/>
        <a:lstStyle/>
        <a:p>
          <a:r>
            <a:rPr lang="en-US" b="1" i="0" baseline="0"/>
            <a:t>AI-driven Automation:</a:t>
          </a:r>
          <a:r>
            <a:rPr lang="en-US" b="0" i="0" baseline="0"/>
            <a:t> Deploy Streamlit-based applications, chatbots, and real-time mailing systems for stock alerts and insights. </a:t>
          </a:r>
          <a:endParaRPr lang="en-IN"/>
        </a:p>
      </dgm:t>
    </dgm:pt>
    <dgm:pt modelId="{62E68CE7-8307-409D-8B10-AA4E097A94B0}" type="parTrans" cxnId="{231EE50D-9645-4EFC-AF90-399889CB4F1A}">
      <dgm:prSet/>
      <dgm:spPr/>
      <dgm:t>
        <a:bodyPr/>
        <a:lstStyle/>
        <a:p>
          <a:endParaRPr lang="en-IN"/>
        </a:p>
      </dgm:t>
    </dgm:pt>
    <dgm:pt modelId="{387C0CB1-1FC3-4B79-B6E9-7463206F15B5}" type="sibTrans" cxnId="{231EE50D-9645-4EFC-AF90-399889CB4F1A}">
      <dgm:prSet/>
      <dgm:spPr/>
      <dgm:t>
        <a:bodyPr/>
        <a:lstStyle/>
        <a:p>
          <a:endParaRPr lang="en-IN"/>
        </a:p>
      </dgm:t>
    </dgm:pt>
    <dgm:pt modelId="{D70ABBA6-767E-4B6B-9B76-3D36079757D8}" type="pres">
      <dgm:prSet presAssocID="{F4162B19-2D29-434B-8702-A05D2AE4CFD3}" presName="Name0" presStyleCnt="0">
        <dgm:presLayoutVars>
          <dgm:chMax val="7"/>
          <dgm:dir/>
          <dgm:animLvl val="lvl"/>
          <dgm:resizeHandles val="exact"/>
        </dgm:presLayoutVars>
      </dgm:prSet>
      <dgm:spPr/>
    </dgm:pt>
    <dgm:pt modelId="{447D1066-DC05-4A16-B532-0EA8EB6D4ED4}" type="pres">
      <dgm:prSet presAssocID="{F92711FA-1D04-461D-82F1-3B9E9F00C2ED}" presName="circle1" presStyleLbl="node1" presStyleIdx="0" presStyleCnt="5"/>
      <dgm:spPr/>
    </dgm:pt>
    <dgm:pt modelId="{8CF1BFD8-EAA1-4269-8E45-2F3448C6CC54}" type="pres">
      <dgm:prSet presAssocID="{F92711FA-1D04-461D-82F1-3B9E9F00C2ED}" presName="space" presStyleCnt="0"/>
      <dgm:spPr/>
    </dgm:pt>
    <dgm:pt modelId="{40A8DC95-04A4-45A3-B8E8-2BD6A1337407}" type="pres">
      <dgm:prSet presAssocID="{F92711FA-1D04-461D-82F1-3B9E9F00C2ED}" presName="rect1" presStyleLbl="alignAcc1" presStyleIdx="0" presStyleCnt="5"/>
      <dgm:spPr/>
    </dgm:pt>
    <dgm:pt modelId="{02674A59-ECB8-4405-8B63-8B702FFFDC66}" type="pres">
      <dgm:prSet presAssocID="{EB29B3EF-2467-49E3-855E-06D09486E3D3}" presName="vertSpace2" presStyleLbl="node1" presStyleIdx="0" presStyleCnt="5"/>
      <dgm:spPr/>
    </dgm:pt>
    <dgm:pt modelId="{4E8256B3-CD5B-4D3F-BE81-5515530E23DB}" type="pres">
      <dgm:prSet presAssocID="{EB29B3EF-2467-49E3-855E-06D09486E3D3}" presName="circle2" presStyleLbl="node1" presStyleIdx="1" presStyleCnt="5"/>
      <dgm:spPr/>
    </dgm:pt>
    <dgm:pt modelId="{B5E9EFED-73FD-42B5-A69D-F8EFC1490059}" type="pres">
      <dgm:prSet presAssocID="{EB29B3EF-2467-49E3-855E-06D09486E3D3}" presName="rect2" presStyleLbl="alignAcc1" presStyleIdx="1" presStyleCnt="5"/>
      <dgm:spPr/>
    </dgm:pt>
    <dgm:pt modelId="{FB92130A-8770-40E0-A7C6-098CB7519F75}" type="pres">
      <dgm:prSet presAssocID="{342887B7-3702-401E-A9A8-64EF81956B6B}" presName="vertSpace3" presStyleLbl="node1" presStyleIdx="1" presStyleCnt="5"/>
      <dgm:spPr/>
    </dgm:pt>
    <dgm:pt modelId="{0FC6F895-1BF6-4396-A5E4-FAAD8FCC0C0D}" type="pres">
      <dgm:prSet presAssocID="{342887B7-3702-401E-A9A8-64EF81956B6B}" presName="circle3" presStyleLbl="node1" presStyleIdx="2" presStyleCnt="5"/>
      <dgm:spPr/>
    </dgm:pt>
    <dgm:pt modelId="{19C3795B-2E86-46DE-9278-82836ED6CFBC}" type="pres">
      <dgm:prSet presAssocID="{342887B7-3702-401E-A9A8-64EF81956B6B}" presName="rect3" presStyleLbl="alignAcc1" presStyleIdx="2" presStyleCnt="5"/>
      <dgm:spPr/>
    </dgm:pt>
    <dgm:pt modelId="{5FCA643C-95E1-4C5F-84FC-63A9275D7C3B}" type="pres">
      <dgm:prSet presAssocID="{F165F3A9-8016-4E1F-AAEE-BCF495F2FAD9}" presName="vertSpace4" presStyleLbl="node1" presStyleIdx="2" presStyleCnt="5"/>
      <dgm:spPr/>
    </dgm:pt>
    <dgm:pt modelId="{36535CF2-ABC5-418C-BE6C-7FEC3A4EEB48}" type="pres">
      <dgm:prSet presAssocID="{F165F3A9-8016-4E1F-AAEE-BCF495F2FAD9}" presName="circle4" presStyleLbl="node1" presStyleIdx="3" presStyleCnt="5"/>
      <dgm:spPr/>
    </dgm:pt>
    <dgm:pt modelId="{12C2F68E-FD04-42DC-A405-235E2F29B4A2}" type="pres">
      <dgm:prSet presAssocID="{F165F3A9-8016-4E1F-AAEE-BCF495F2FAD9}" presName="rect4" presStyleLbl="alignAcc1" presStyleIdx="3" presStyleCnt="5"/>
      <dgm:spPr/>
    </dgm:pt>
    <dgm:pt modelId="{39623D57-8CBD-4CD8-A43D-55B0EB92CE5F}" type="pres">
      <dgm:prSet presAssocID="{81D8F2A6-7120-4232-9FF6-2C92F8338191}" presName="vertSpace5" presStyleLbl="node1" presStyleIdx="3" presStyleCnt="5"/>
      <dgm:spPr/>
    </dgm:pt>
    <dgm:pt modelId="{28B764CD-2940-4445-83D5-35F1694461D8}" type="pres">
      <dgm:prSet presAssocID="{81D8F2A6-7120-4232-9FF6-2C92F8338191}" presName="circle5" presStyleLbl="node1" presStyleIdx="4" presStyleCnt="5"/>
      <dgm:spPr/>
    </dgm:pt>
    <dgm:pt modelId="{CC7ABDBD-3B16-4C58-8324-DCFA904616EE}" type="pres">
      <dgm:prSet presAssocID="{81D8F2A6-7120-4232-9FF6-2C92F8338191}" presName="rect5" presStyleLbl="alignAcc1" presStyleIdx="4" presStyleCnt="5"/>
      <dgm:spPr/>
    </dgm:pt>
    <dgm:pt modelId="{6B2DE47F-1646-49C2-954E-23135FE48D2E}" type="pres">
      <dgm:prSet presAssocID="{F92711FA-1D04-461D-82F1-3B9E9F00C2ED}" presName="rect1ParTxNoCh" presStyleLbl="alignAcc1" presStyleIdx="4" presStyleCnt="5">
        <dgm:presLayoutVars>
          <dgm:chMax val="1"/>
          <dgm:bulletEnabled val="1"/>
        </dgm:presLayoutVars>
      </dgm:prSet>
      <dgm:spPr/>
    </dgm:pt>
    <dgm:pt modelId="{08ADA4DE-C827-4855-81F6-27FFD6B96BEC}" type="pres">
      <dgm:prSet presAssocID="{EB29B3EF-2467-49E3-855E-06D09486E3D3}" presName="rect2ParTxNoCh" presStyleLbl="alignAcc1" presStyleIdx="4" presStyleCnt="5">
        <dgm:presLayoutVars>
          <dgm:chMax val="1"/>
          <dgm:bulletEnabled val="1"/>
        </dgm:presLayoutVars>
      </dgm:prSet>
      <dgm:spPr/>
    </dgm:pt>
    <dgm:pt modelId="{94C67DF4-CC30-4518-B168-CD65531BEC93}" type="pres">
      <dgm:prSet presAssocID="{342887B7-3702-401E-A9A8-64EF81956B6B}" presName="rect3ParTxNoCh" presStyleLbl="alignAcc1" presStyleIdx="4" presStyleCnt="5">
        <dgm:presLayoutVars>
          <dgm:chMax val="1"/>
          <dgm:bulletEnabled val="1"/>
        </dgm:presLayoutVars>
      </dgm:prSet>
      <dgm:spPr/>
    </dgm:pt>
    <dgm:pt modelId="{47217CA6-A005-4779-BE86-F3EAB8230827}" type="pres">
      <dgm:prSet presAssocID="{F165F3A9-8016-4E1F-AAEE-BCF495F2FAD9}" presName="rect4ParTxNoCh" presStyleLbl="alignAcc1" presStyleIdx="4" presStyleCnt="5">
        <dgm:presLayoutVars>
          <dgm:chMax val="1"/>
          <dgm:bulletEnabled val="1"/>
        </dgm:presLayoutVars>
      </dgm:prSet>
      <dgm:spPr/>
    </dgm:pt>
    <dgm:pt modelId="{6DDF5831-2128-4EF0-AFF7-42917F132155}" type="pres">
      <dgm:prSet presAssocID="{81D8F2A6-7120-4232-9FF6-2C92F8338191}" presName="rect5ParTxNoCh" presStyleLbl="alignAcc1" presStyleIdx="4" presStyleCnt="5">
        <dgm:presLayoutVars>
          <dgm:chMax val="1"/>
          <dgm:bulletEnabled val="1"/>
        </dgm:presLayoutVars>
      </dgm:prSet>
      <dgm:spPr/>
    </dgm:pt>
  </dgm:ptLst>
  <dgm:cxnLst>
    <dgm:cxn modelId="{E41F0F00-8716-4CE3-82F7-AC2620FEB556}" type="presOf" srcId="{F92711FA-1D04-461D-82F1-3B9E9F00C2ED}" destId="{40A8DC95-04A4-45A3-B8E8-2BD6A1337407}" srcOrd="0" destOrd="0" presId="urn:microsoft.com/office/officeart/2005/8/layout/target3"/>
    <dgm:cxn modelId="{231EE50D-9645-4EFC-AF90-399889CB4F1A}" srcId="{F4162B19-2D29-434B-8702-A05D2AE4CFD3}" destId="{81D8F2A6-7120-4232-9FF6-2C92F8338191}" srcOrd="4" destOrd="0" parTransId="{62E68CE7-8307-409D-8B10-AA4E097A94B0}" sibTransId="{387C0CB1-1FC3-4B79-B6E9-7463206F15B5}"/>
    <dgm:cxn modelId="{C65A6619-FA19-43E2-86A0-D75DD39596E2}" type="presOf" srcId="{81D8F2A6-7120-4232-9FF6-2C92F8338191}" destId="{6DDF5831-2128-4EF0-AFF7-42917F132155}" srcOrd="1" destOrd="0" presId="urn:microsoft.com/office/officeart/2005/8/layout/target3"/>
    <dgm:cxn modelId="{6591281F-754D-42D1-9795-7E8FC4B862B2}" type="presOf" srcId="{F165F3A9-8016-4E1F-AAEE-BCF495F2FAD9}" destId="{47217CA6-A005-4779-BE86-F3EAB8230827}" srcOrd="1" destOrd="0" presId="urn:microsoft.com/office/officeart/2005/8/layout/target3"/>
    <dgm:cxn modelId="{A8CB9D2F-F716-4C04-AD4B-9F94145BA79D}" srcId="{F4162B19-2D29-434B-8702-A05D2AE4CFD3}" destId="{F92711FA-1D04-461D-82F1-3B9E9F00C2ED}" srcOrd="0" destOrd="0" parTransId="{60635D2E-89B5-4CD4-97C9-5E25F94493F5}" sibTransId="{E1AE07D6-C008-4B69-9BB3-C3C782C0F751}"/>
    <dgm:cxn modelId="{81463D3E-DADE-49CB-8F1E-8D1CF198AD19}" type="presOf" srcId="{EB29B3EF-2467-49E3-855E-06D09486E3D3}" destId="{08ADA4DE-C827-4855-81F6-27FFD6B96BEC}" srcOrd="1" destOrd="0" presId="urn:microsoft.com/office/officeart/2005/8/layout/target3"/>
    <dgm:cxn modelId="{85A23065-7EF8-48B1-907B-852BA2BE4C4D}" type="presOf" srcId="{EB29B3EF-2467-49E3-855E-06D09486E3D3}" destId="{B5E9EFED-73FD-42B5-A69D-F8EFC1490059}" srcOrd="0" destOrd="0" presId="urn:microsoft.com/office/officeart/2005/8/layout/target3"/>
    <dgm:cxn modelId="{5F2A186B-4C68-456B-A092-BB32FD3114F0}" type="presOf" srcId="{F4162B19-2D29-434B-8702-A05D2AE4CFD3}" destId="{D70ABBA6-767E-4B6B-9B76-3D36079757D8}" srcOrd="0" destOrd="0" presId="urn:microsoft.com/office/officeart/2005/8/layout/target3"/>
    <dgm:cxn modelId="{6517A54C-963D-4876-86A4-B1B0E64221FD}" type="presOf" srcId="{F165F3A9-8016-4E1F-AAEE-BCF495F2FAD9}" destId="{12C2F68E-FD04-42DC-A405-235E2F29B4A2}" srcOrd="0" destOrd="0" presId="urn:microsoft.com/office/officeart/2005/8/layout/target3"/>
    <dgm:cxn modelId="{CD9B8D8F-04B1-49B7-A1E4-4980EE779365}" type="presOf" srcId="{F92711FA-1D04-461D-82F1-3B9E9F00C2ED}" destId="{6B2DE47F-1646-49C2-954E-23135FE48D2E}" srcOrd="1" destOrd="0" presId="urn:microsoft.com/office/officeart/2005/8/layout/target3"/>
    <dgm:cxn modelId="{50D73BA3-7CB5-4FD5-B529-BBF41402B7D0}" srcId="{F4162B19-2D29-434B-8702-A05D2AE4CFD3}" destId="{F165F3A9-8016-4E1F-AAEE-BCF495F2FAD9}" srcOrd="3" destOrd="0" parTransId="{172B0B29-B89D-4005-B85E-F15792598759}" sibTransId="{D1059DB4-2CA3-4C1D-B8D4-9D96D5FB28A2}"/>
    <dgm:cxn modelId="{FB7043A4-320F-4974-AC7A-92101A95902A}" type="presOf" srcId="{342887B7-3702-401E-A9A8-64EF81956B6B}" destId="{19C3795B-2E86-46DE-9278-82836ED6CFBC}" srcOrd="0" destOrd="0" presId="urn:microsoft.com/office/officeart/2005/8/layout/target3"/>
    <dgm:cxn modelId="{1FF557A7-7668-481A-BFFE-F9ED0A747121}" type="presOf" srcId="{342887B7-3702-401E-A9A8-64EF81956B6B}" destId="{94C67DF4-CC30-4518-B168-CD65531BEC93}" srcOrd="1" destOrd="0" presId="urn:microsoft.com/office/officeart/2005/8/layout/target3"/>
    <dgm:cxn modelId="{3E58FEA7-0013-4D5B-9F99-39761A5F19CE}" srcId="{F4162B19-2D29-434B-8702-A05D2AE4CFD3}" destId="{342887B7-3702-401E-A9A8-64EF81956B6B}" srcOrd="2" destOrd="0" parTransId="{15DEB78E-7B66-44B4-9271-7165EA8B4FB1}" sibTransId="{260A94D6-8055-4D4C-9D04-7545893DF7EE}"/>
    <dgm:cxn modelId="{03C03AE6-9C0D-464D-ADD2-82024C2D628F}" type="presOf" srcId="{81D8F2A6-7120-4232-9FF6-2C92F8338191}" destId="{CC7ABDBD-3B16-4C58-8324-DCFA904616EE}" srcOrd="0" destOrd="0" presId="urn:microsoft.com/office/officeart/2005/8/layout/target3"/>
    <dgm:cxn modelId="{781A3EF0-0AD1-46FA-A197-EC082CADD846}" srcId="{F4162B19-2D29-434B-8702-A05D2AE4CFD3}" destId="{EB29B3EF-2467-49E3-855E-06D09486E3D3}" srcOrd="1" destOrd="0" parTransId="{F5168693-B829-42E1-ACFC-C8DD8CD6C573}" sibTransId="{487897A5-2960-44C7-B054-04FAB606C187}"/>
    <dgm:cxn modelId="{79716B7F-711F-430C-839F-7270EED69F3C}" type="presParOf" srcId="{D70ABBA6-767E-4B6B-9B76-3D36079757D8}" destId="{447D1066-DC05-4A16-B532-0EA8EB6D4ED4}" srcOrd="0" destOrd="0" presId="urn:microsoft.com/office/officeart/2005/8/layout/target3"/>
    <dgm:cxn modelId="{08A97C0D-0755-496E-9DBF-66EC0AB9DEE6}" type="presParOf" srcId="{D70ABBA6-767E-4B6B-9B76-3D36079757D8}" destId="{8CF1BFD8-EAA1-4269-8E45-2F3448C6CC54}" srcOrd="1" destOrd="0" presId="urn:microsoft.com/office/officeart/2005/8/layout/target3"/>
    <dgm:cxn modelId="{6B9603BE-E324-49ED-893F-3D4E2734BBD7}" type="presParOf" srcId="{D70ABBA6-767E-4B6B-9B76-3D36079757D8}" destId="{40A8DC95-04A4-45A3-B8E8-2BD6A1337407}" srcOrd="2" destOrd="0" presId="urn:microsoft.com/office/officeart/2005/8/layout/target3"/>
    <dgm:cxn modelId="{B365288A-FF42-4488-A69B-1F1AFDD6B458}" type="presParOf" srcId="{D70ABBA6-767E-4B6B-9B76-3D36079757D8}" destId="{02674A59-ECB8-4405-8B63-8B702FFFDC66}" srcOrd="3" destOrd="0" presId="urn:microsoft.com/office/officeart/2005/8/layout/target3"/>
    <dgm:cxn modelId="{A2F0DFAD-2BBA-4484-AFD8-953262E1333D}" type="presParOf" srcId="{D70ABBA6-767E-4B6B-9B76-3D36079757D8}" destId="{4E8256B3-CD5B-4D3F-BE81-5515530E23DB}" srcOrd="4" destOrd="0" presId="urn:microsoft.com/office/officeart/2005/8/layout/target3"/>
    <dgm:cxn modelId="{38E99F56-F1A4-4AD1-928B-26A761CA682C}" type="presParOf" srcId="{D70ABBA6-767E-4B6B-9B76-3D36079757D8}" destId="{B5E9EFED-73FD-42B5-A69D-F8EFC1490059}" srcOrd="5" destOrd="0" presId="urn:microsoft.com/office/officeart/2005/8/layout/target3"/>
    <dgm:cxn modelId="{AA10F4ED-2C0B-420D-B895-CBF8D2CE4BAA}" type="presParOf" srcId="{D70ABBA6-767E-4B6B-9B76-3D36079757D8}" destId="{FB92130A-8770-40E0-A7C6-098CB7519F75}" srcOrd="6" destOrd="0" presId="urn:microsoft.com/office/officeart/2005/8/layout/target3"/>
    <dgm:cxn modelId="{DDFF8223-B4E9-4D93-924C-44FEE0710217}" type="presParOf" srcId="{D70ABBA6-767E-4B6B-9B76-3D36079757D8}" destId="{0FC6F895-1BF6-4396-A5E4-FAAD8FCC0C0D}" srcOrd="7" destOrd="0" presId="urn:microsoft.com/office/officeart/2005/8/layout/target3"/>
    <dgm:cxn modelId="{618ABB27-3E85-4BB4-8CF2-0E394FA6DF0C}" type="presParOf" srcId="{D70ABBA6-767E-4B6B-9B76-3D36079757D8}" destId="{19C3795B-2E86-46DE-9278-82836ED6CFBC}" srcOrd="8" destOrd="0" presId="urn:microsoft.com/office/officeart/2005/8/layout/target3"/>
    <dgm:cxn modelId="{06459BC4-1B33-4D20-BD81-2FC59AD18528}" type="presParOf" srcId="{D70ABBA6-767E-4B6B-9B76-3D36079757D8}" destId="{5FCA643C-95E1-4C5F-84FC-63A9275D7C3B}" srcOrd="9" destOrd="0" presId="urn:microsoft.com/office/officeart/2005/8/layout/target3"/>
    <dgm:cxn modelId="{1DAF869B-9E2D-4C82-BBA3-30A803470182}" type="presParOf" srcId="{D70ABBA6-767E-4B6B-9B76-3D36079757D8}" destId="{36535CF2-ABC5-418C-BE6C-7FEC3A4EEB48}" srcOrd="10" destOrd="0" presId="urn:microsoft.com/office/officeart/2005/8/layout/target3"/>
    <dgm:cxn modelId="{F2140798-2AA3-4C6B-9238-07EBDC392087}" type="presParOf" srcId="{D70ABBA6-767E-4B6B-9B76-3D36079757D8}" destId="{12C2F68E-FD04-42DC-A405-235E2F29B4A2}" srcOrd="11" destOrd="0" presId="urn:microsoft.com/office/officeart/2005/8/layout/target3"/>
    <dgm:cxn modelId="{68FEC875-8510-475D-9490-B9C84B2866B0}" type="presParOf" srcId="{D70ABBA6-767E-4B6B-9B76-3D36079757D8}" destId="{39623D57-8CBD-4CD8-A43D-55B0EB92CE5F}" srcOrd="12" destOrd="0" presId="urn:microsoft.com/office/officeart/2005/8/layout/target3"/>
    <dgm:cxn modelId="{4C447FBA-DDE0-489B-9DBB-F71A8C5EB24E}" type="presParOf" srcId="{D70ABBA6-767E-4B6B-9B76-3D36079757D8}" destId="{28B764CD-2940-4445-83D5-35F1694461D8}" srcOrd="13" destOrd="0" presId="urn:microsoft.com/office/officeart/2005/8/layout/target3"/>
    <dgm:cxn modelId="{5724A2C3-77B1-4499-B20A-DD1550F46C9F}" type="presParOf" srcId="{D70ABBA6-767E-4B6B-9B76-3D36079757D8}" destId="{CC7ABDBD-3B16-4C58-8324-DCFA904616EE}" srcOrd="14" destOrd="0" presId="urn:microsoft.com/office/officeart/2005/8/layout/target3"/>
    <dgm:cxn modelId="{B61184DA-FA83-4666-97A7-B2B54153D4D0}" type="presParOf" srcId="{D70ABBA6-767E-4B6B-9B76-3D36079757D8}" destId="{6B2DE47F-1646-49C2-954E-23135FE48D2E}" srcOrd="15" destOrd="0" presId="urn:microsoft.com/office/officeart/2005/8/layout/target3"/>
    <dgm:cxn modelId="{FBDA9EB5-D566-4FD8-B274-3BC6A42FDDFB}" type="presParOf" srcId="{D70ABBA6-767E-4B6B-9B76-3D36079757D8}" destId="{08ADA4DE-C827-4855-81F6-27FFD6B96BEC}" srcOrd="16" destOrd="0" presId="urn:microsoft.com/office/officeart/2005/8/layout/target3"/>
    <dgm:cxn modelId="{420ACE69-0DF6-4878-912C-5FAB10BB2882}" type="presParOf" srcId="{D70ABBA6-767E-4B6B-9B76-3D36079757D8}" destId="{94C67DF4-CC30-4518-B168-CD65531BEC93}" srcOrd="17" destOrd="0" presId="urn:microsoft.com/office/officeart/2005/8/layout/target3"/>
    <dgm:cxn modelId="{C9C57265-E25E-4515-8B2A-A9FC26045354}" type="presParOf" srcId="{D70ABBA6-767E-4B6B-9B76-3D36079757D8}" destId="{47217CA6-A005-4779-BE86-F3EAB8230827}" srcOrd="18" destOrd="0" presId="urn:microsoft.com/office/officeart/2005/8/layout/target3"/>
    <dgm:cxn modelId="{D4C5B801-9654-4C90-80CC-7D130250A746}" type="presParOf" srcId="{D70ABBA6-767E-4B6B-9B76-3D36079757D8}" destId="{6DDF5831-2128-4EF0-AFF7-42917F132155}" srcOrd="19"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E11F05-8659-4244-8624-EC315E262A0D}">
      <dsp:nvSpPr>
        <dsp:cNvPr id="0" name=""/>
        <dsp:cNvSpPr/>
      </dsp:nvSpPr>
      <dsp:spPr>
        <a:xfrm>
          <a:off x="0" y="0"/>
          <a:ext cx="8097012" cy="919160"/>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Data Collection &amp; Storage</a:t>
          </a:r>
          <a:r>
            <a:rPr lang="en-US" sz="1800" kern="1200" dirty="0"/>
            <a:t>: Gather historical stock prices, financial reports, and market news, then store them efficiently using InfluxDB.</a:t>
          </a:r>
          <a:endParaRPr lang="en-IN" sz="1800" kern="1200" dirty="0"/>
        </a:p>
      </dsp:txBody>
      <dsp:txXfrm>
        <a:off x="26921" y="26921"/>
        <a:ext cx="6997625" cy="865318"/>
      </dsp:txXfrm>
    </dsp:sp>
    <dsp:sp modelId="{3F52AD11-3E53-4AD2-AF19-7F97EF28320C}">
      <dsp:nvSpPr>
        <dsp:cNvPr id="0" name=""/>
        <dsp:cNvSpPr/>
      </dsp:nvSpPr>
      <dsp:spPr>
        <a:xfrm>
          <a:off x="604647" y="1046821"/>
          <a:ext cx="8097012" cy="919160"/>
        </a:xfrm>
        <a:prstGeom prst="roundRect">
          <a:avLst>
            <a:gd name="adj" fmla="val 10000"/>
          </a:avLst>
        </a:prstGeom>
        <a:solidFill>
          <a:schemeClr val="accent2">
            <a:hueOff val="1610903"/>
            <a:satOff val="-4623"/>
            <a:lumOff val="-7402"/>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Model Implementation:</a:t>
          </a:r>
          <a:r>
            <a:rPr lang="en-US" sz="1800" kern="1200" dirty="0"/>
            <a:t> Apply ARIMA, LSTM, and Transformer models for trend analysis and stock price prediction.</a:t>
          </a:r>
          <a:endParaRPr lang="en-IN" sz="1800" kern="1200" dirty="0"/>
        </a:p>
      </dsp:txBody>
      <dsp:txXfrm>
        <a:off x="631568" y="1073742"/>
        <a:ext cx="6841068" cy="865318"/>
      </dsp:txXfrm>
    </dsp:sp>
    <dsp:sp modelId="{64611DED-A44F-42AC-999D-BADF0A69EC59}">
      <dsp:nvSpPr>
        <dsp:cNvPr id="0" name=""/>
        <dsp:cNvSpPr/>
      </dsp:nvSpPr>
      <dsp:spPr>
        <a:xfrm>
          <a:off x="1209293" y="2093642"/>
          <a:ext cx="8097012" cy="919160"/>
        </a:xfrm>
        <a:prstGeom prst="roundRect">
          <a:avLst>
            <a:gd name="adj" fmla="val 10000"/>
          </a:avLst>
        </a:prstGeom>
        <a:solidFill>
          <a:schemeClr val="accent2">
            <a:hueOff val="3221807"/>
            <a:satOff val="-9246"/>
            <a:lumOff val="-14805"/>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Workflow Automation: </a:t>
          </a:r>
          <a:r>
            <a:rPr lang="en-US" sz="1800" kern="1200" dirty="0"/>
            <a:t>Utilize GitHub Actions and </a:t>
          </a:r>
          <a:r>
            <a:rPr lang="en-US" sz="1800" kern="1200" dirty="0" err="1"/>
            <a:t>Metaflow</a:t>
          </a:r>
          <a:r>
            <a:rPr lang="en-US" sz="1800" kern="1200" dirty="0"/>
            <a:t> to automate data processing, model training, and deployment.</a:t>
          </a:r>
          <a:endParaRPr lang="en-IN" sz="1800" kern="1200" dirty="0"/>
        </a:p>
      </dsp:txBody>
      <dsp:txXfrm>
        <a:off x="1236214" y="2120563"/>
        <a:ext cx="6841068" cy="865318"/>
      </dsp:txXfrm>
    </dsp:sp>
    <dsp:sp modelId="{365D9EAE-02C4-445A-9987-FDBEAFD7AFD4}">
      <dsp:nvSpPr>
        <dsp:cNvPr id="0" name=""/>
        <dsp:cNvSpPr/>
      </dsp:nvSpPr>
      <dsp:spPr>
        <a:xfrm>
          <a:off x="1813940" y="3140464"/>
          <a:ext cx="8097012" cy="919160"/>
        </a:xfrm>
        <a:prstGeom prst="roundRect">
          <a:avLst>
            <a:gd name="adj" fmla="val 10000"/>
          </a:avLst>
        </a:prstGeom>
        <a:solidFill>
          <a:schemeClr val="accent2">
            <a:hueOff val="4832710"/>
            <a:satOff val="-13870"/>
            <a:lumOff val="-22207"/>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Data Visualization: </a:t>
          </a:r>
          <a:r>
            <a:rPr lang="en-US" sz="1800" kern="1200" dirty="0"/>
            <a:t>Use Power BI and Grafana to create interactive dashboards for real-time stock analysis and insights.</a:t>
          </a:r>
          <a:endParaRPr lang="en-IN" sz="1800" kern="1200" dirty="0"/>
        </a:p>
      </dsp:txBody>
      <dsp:txXfrm>
        <a:off x="1840861" y="3167385"/>
        <a:ext cx="6841068" cy="865318"/>
      </dsp:txXfrm>
    </dsp:sp>
    <dsp:sp modelId="{959CC1DC-F69D-40D1-8946-B271FDE09C4A}">
      <dsp:nvSpPr>
        <dsp:cNvPr id="0" name=""/>
        <dsp:cNvSpPr/>
      </dsp:nvSpPr>
      <dsp:spPr>
        <a:xfrm>
          <a:off x="2418587" y="4187285"/>
          <a:ext cx="8097012" cy="919160"/>
        </a:xfrm>
        <a:prstGeom prst="roundRect">
          <a:avLst>
            <a:gd name="adj" fmla="val 10000"/>
          </a:avLst>
        </a:prstGeom>
        <a:solidFill>
          <a:schemeClr val="accent2">
            <a:hueOff val="6443614"/>
            <a:satOff val="-18493"/>
            <a:lumOff val="-29609"/>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Real-time Deployment</a:t>
          </a:r>
          <a:r>
            <a:rPr lang="en-US" sz="1800" kern="1200" dirty="0"/>
            <a:t>: Deploy AI chatbots for automated stock analysis using </a:t>
          </a:r>
          <a:r>
            <a:rPr lang="en-US" sz="1800" kern="1200" dirty="0" err="1"/>
            <a:t>Streamlit</a:t>
          </a:r>
          <a:r>
            <a:rPr lang="en-US" sz="1800" kern="1200" dirty="0"/>
            <a:t> and implement a mailing system for real-time market alerts.</a:t>
          </a:r>
          <a:endParaRPr lang="en-IN" sz="1800" kern="1200" dirty="0"/>
        </a:p>
      </dsp:txBody>
      <dsp:txXfrm>
        <a:off x="2445508" y="4214206"/>
        <a:ext cx="6841068" cy="865318"/>
      </dsp:txXfrm>
    </dsp:sp>
    <dsp:sp modelId="{D7A3692A-26D6-4E79-A21A-056113153001}">
      <dsp:nvSpPr>
        <dsp:cNvPr id="0" name=""/>
        <dsp:cNvSpPr/>
      </dsp:nvSpPr>
      <dsp:spPr>
        <a:xfrm>
          <a:off x="7499557" y="671497"/>
          <a:ext cx="597454" cy="597454"/>
        </a:xfrm>
        <a:prstGeom prst="downArrow">
          <a:avLst>
            <a:gd name="adj1" fmla="val 55000"/>
            <a:gd name="adj2" fmla="val 45000"/>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IN" sz="2900" kern="1200"/>
        </a:p>
      </dsp:txBody>
      <dsp:txXfrm>
        <a:off x="7633984" y="671497"/>
        <a:ext cx="328600" cy="449584"/>
      </dsp:txXfrm>
    </dsp:sp>
    <dsp:sp modelId="{49703CFE-C60B-424B-98FE-64E2C9999BBB}">
      <dsp:nvSpPr>
        <dsp:cNvPr id="0" name=""/>
        <dsp:cNvSpPr/>
      </dsp:nvSpPr>
      <dsp:spPr>
        <a:xfrm>
          <a:off x="8104204" y="1718319"/>
          <a:ext cx="597454" cy="597454"/>
        </a:xfrm>
        <a:prstGeom prst="downArrow">
          <a:avLst>
            <a:gd name="adj1" fmla="val 55000"/>
            <a:gd name="adj2" fmla="val 45000"/>
          </a:avLst>
        </a:prstGeom>
        <a:solidFill>
          <a:schemeClr val="accent2">
            <a:tint val="40000"/>
            <a:alpha val="90000"/>
            <a:hueOff val="2244906"/>
            <a:satOff val="-20744"/>
            <a:lumOff val="-2338"/>
            <a:alphaOff val="0"/>
          </a:schemeClr>
        </a:solidFill>
        <a:ln w="19050" cap="flat" cmpd="sng" algn="ctr">
          <a:solidFill>
            <a:schemeClr val="accent2">
              <a:tint val="40000"/>
              <a:alpha val="90000"/>
              <a:hueOff val="2244906"/>
              <a:satOff val="-20744"/>
              <a:lumOff val="-233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IN" sz="2900" kern="1200"/>
        </a:p>
      </dsp:txBody>
      <dsp:txXfrm>
        <a:off x="8238631" y="1718319"/>
        <a:ext cx="328600" cy="449584"/>
      </dsp:txXfrm>
    </dsp:sp>
    <dsp:sp modelId="{FFE548B4-66C8-49E5-9CBF-649E916E7EDA}">
      <dsp:nvSpPr>
        <dsp:cNvPr id="0" name=""/>
        <dsp:cNvSpPr/>
      </dsp:nvSpPr>
      <dsp:spPr>
        <a:xfrm>
          <a:off x="8708851" y="2749821"/>
          <a:ext cx="597454" cy="597454"/>
        </a:xfrm>
        <a:prstGeom prst="downArrow">
          <a:avLst>
            <a:gd name="adj1" fmla="val 55000"/>
            <a:gd name="adj2" fmla="val 45000"/>
          </a:avLst>
        </a:prstGeom>
        <a:solidFill>
          <a:schemeClr val="accent2">
            <a:tint val="40000"/>
            <a:alpha val="90000"/>
            <a:hueOff val="4489812"/>
            <a:satOff val="-41488"/>
            <a:lumOff val="-4677"/>
            <a:alphaOff val="0"/>
          </a:schemeClr>
        </a:solidFill>
        <a:ln w="19050" cap="flat" cmpd="sng" algn="ctr">
          <a:solidFill>
            <a:schemeClr val="accent2">
              <a:tint val="40000"/>
              <a:alpha val="90000"/>
              <a:hueOff val="4489812"/>
              <a:satOff val="-41488"/>
              <a:lumOff val="-467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IN" sz="2900" kern="1200"/>
        </a:p>
      </dsp:txBody>
      <dsp:txXfrm>
        <a:off x="8843278" y="2749821"/>
        <a:ext cx="328600" cy="449584"/>
      </dsp:txXfrm>
    </dsp:sp>
    <dsp:sp modelId="{2D662354-C8E1-415C-A285-F40B5D5B05B8}">
      <dsp:nvSpPr>
        <dsp:cNvPr id="0" name=""/>
        <dsp:cNvSpPr/>
      </dsp:nvSpPr>
      <dsp:spPr>
        <a:xfrm>
          <a:off x="9313498" y="3806855"/>
          <a:ext cx="597454" cy="597454"/>
        </a:xfrm>
        <a:prstGeom prst="downArrow">
          <a:avLst>
            <a:gd name="adj1" fmla="val 55000"/>
            <a:gd name="adj2" fmla="val 45000"/>
          </a:avLst>
        </a:prstGeom>
        <a:solidFill>
          <a:schemeClr val="accent2">
            <a:tint val="40000"/>
            <a:alpha val="90000"/>
            <a:hueOff val="6734718"/>
            <a:satOff val="-62232"/>
            <a:lumOff val="-7015"/>
            <a:alphaOff val="0"/>
          </a:schemeClr>
        </a:solidFill>
        <a:ln w="19050" cap="flat" cmpd="sng" algn="ctr">
          <a:solidFill>
            <a:schemeClr val="accent2">
              <a:tint val="40000"/>
              <a:alpha val="90000"/>
              <a:hueOff val="6734718"/>
              <a:satOff val="-62232"/>
              <a:lumOff val="-70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IN" sz="2900" kern="1200"/>
        </a:p>
      </dsp:txBody>
      <dsp:txXfrm>
        <a:off x="9447925" y="3806855"/>
        <a:ext cx="328600" cy="4495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5D1BE1-9AF1-4C92-AC60-1CB4E6722714}">
      <dsp:nvSpPr>
        <dsp:cNvPr id="0" name=""/>
        <dsp:cNvSpPr/>
      </dsp:nvSpPr>
      <dsp:spPr>
        <a:xfrm>
          <a:off x="128" y="0"/>
          <a:ext cx="1709811" cy="5076825"/>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a:t>Adoption of Advanced ML Techniques: Implement ARIMA, LSTM, and Transformer models to enhance stock price prediction.  </a:t>
          </a:r>
          <a:endParaRPr lang="en-IN" sz="1500" kern="1200"/>
        </a:p>
      </dsp:txBody>
      <dsp:txXfrm>
        <a:off x="128" y="2030730"/>
        <a:ext cx="1709811" cy="2030730"/>
      </dsp:txXfrm>
    </dsp:sp>
    <dsp:sp modelId="{EF9F680F-47FB-4BCD-A7FA-243618908DA4}">
      <dsp:nvSpPr>
        <dsp:cNvPr id="0" name=""/>
        <dsp:cNvSpPr/>
      </dsp:nvSpPr>
      <dsp:spPr>
        <a:xfrm>
          <a:off x="51422" y="304609"/>
          <a:ext cx="1607223" cy="169058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 r="-3000"/>
          </a:stretch>
        </a:blip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6C0DDF69-A047-4BC5-BA41-2E4323A63749}">
      <dsp:nvSpPr>
        <dsp:cNvPr id="0" name=""/>
        <dsp:cNvSpPr/>
      </dsp:nvSpPr>
      <dsp:spPr>
        <a:xfrm>
          <a:off x="1761234" y="0"/>
          <a:ext cx="1709811" cy="5076825"/>
        </a:xfrm>
        <a:prstGeom prst="roundRect">
          <a:avLst>
            <a:gd name="adj" fmla="val 10000"/>
          </a:avLst>
        </a:prstGeom>
        <a:solidFill>
          <a:schemeClr val="accent2">
            <a:hueOff val="1288723"/>
            <a:satOff val="-3699"/>
            <a:lumOff val="-5922"/>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GitHub Actions: Automate workflows for data processing, model training, and deployment.  </a:t>
          </a:r>
          <a:endParaRPr lang="en-IN" sz="1500" kern="1200" dirty="0"/>
        </a:p>
      </dsp:txBody>
      <dsp:txXfrm>
        <a:off x="1761234" y="2030730"/>
        <a:ext cx="1709811" cy="2030730"/>
      </dsp:txXfrm>
    </dsp:sp>
    <dsp:sp modelId="{F4CA7455-068A-49CF-A0A1-CD9D955EC92F}">
      <dsp:nvSpPr>
        <dsp:cNvPr id="0" name=""/>
        <dsp:cNvSpPr/>
      </dsp:nvSpPr>
      <dsp:spPr>
        <a:xfrm>
          <a:off x="1812528" y="304609"/>
          <a:ext cx="1607223" cy="1690582"/>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3000" r="-3000"/>
          </a:stretch>
        </a:blip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EEA83534-7F62-4016-94C8-6D0608FA9C8A}">
      <dsp:nvSpPr>
        <dsp:cNvPr id="0" name=""/>
        <dsp:cNvSpPr/>
      </dsp:nvSpPr>
      <dsp:spPr>
        <a:xfrm>
          <a:off x="3522340" y="0"/>
          <a:ext cx="1709811" cy="5076825"/>
        </a:xfrm>
        <a:prstGeom prst="roundRect">
          <a:avLst>
            <a:gd name="adj" fmla="val 10000"/>
          </a:avLst>
        </a:prstGeom>
        <a:solidFill>
          <a:schemeClr val="accent2">
            <a:hueOff val="2577445"/>
            <a:satOff val="-7397"/>
            <a:lumOff val="-11844"/>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err="1"/>
            <a:t>Metaflow</a:t>
          </a:r>
          <a:r>
            <a:rPr lang="en-US" sz="1500" kern="1200" dirty="0"/>
            <a:t>: Streamline data science workflows and manage model versioning.  </a:t>
          </a:r>
          <a:endParaRPr lang="en-IN" sz="1500" kern="1200" dirty="0"/>
        </a:p>
      </dsp:txBody>
      <dsp:txXfrm>
        <a:off x="3522340" y="2030730"/>
        <a:ext cx="1709811" cy="2030730"/>
      </dsp:txXfrm>
    </dsp:sp>
    <dsp:sp modelId="{11E2E4AF-AF03-45F5-B1F1-9A82ED931C51}">
      <dsp:nvSpPr>
        <dsp:cNvPr id="0" name=""/>
        <dsp:cNvSpPr/>
      </dsp:nvSpPr>
      <dsp:spPr>
        <a:xfrm>
          <a:off x="3573635" y="304609"/>
          <a:ext cx="1607223" cy="1690582"/>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30000" r="-30000"/>
          </a:stretch>
        </a:blip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19161CC1-F5CF-492A-A806-48EFF93BAD3F}">
      <dsp:nvSpPr>
        <dsp:cNvPr id="0" name=""/>
        <dsp:cNvSpPr/>
      </dsp:nvSpPr>
      <dsp:spPr>
        <a:xfrm>
          <a:off x="5283447" y="0"/>
          <a:ext cx="1709811" cy="5076825"/>
        </a:xfrm>
        <a:prstGeom prst="roundRect">
          <a:avLst>
            <a:gd name="adj" fmla="val 10000"/>
          </a:avLst>
        </a:prstGeom>
        <a:solidFill>
          <a:schemeClr val="accent2">
            <a:hueOff val="3866169"/>
            <a:satOff val="-11096"/>
            <a:lumOff val="-17765"/>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a:t>Power BI: Create interactive dashboards for stock analysis and insights.  </a:t>
          </a:r>
          <a:endParaRPr lang="en-IN" sz="1500" kern="1200"/>
        </a:p>
      </dsp:txBody>
      <dsp:txXfrm>
        <a:off x="5283447" y="2030730"/>
        <a:ext cx="1709811" cy="2030730"/>
      </dsp:txXfrm>
    </dsp:sp>
    <dsp:sp modelId="{83E487EB-0661-40A5-BA5D-E8012A965B36}">
      <dsp:nvSpPr>
        <dsp:cNvPr id="0" name=""/>
        <dsp:cNvSpPr/>
      </dsp:nvSpPr>
      <dsp:spPr>
        <a:xfrm>
          <a:off x="5334741" y="304609"/>
          <a:ext cx="1607223" cy="1690582"/>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D43463CA-D5AA-43CB-A8DA-1B23F3EFF405}">
      <dsp:nvSpPr>
        <dsp:cNvPr id="0" name=""/>
        <dsp:cNvSpPr/>
      </dsp:nvSpPr>
      <dsp:spPr>
        <a:xfrm>
          <a:off x="7044553" y="0"/>
          <a:ext cx="1709811" cy="5076825"/>
        </a:xfrm>
        <a:prstGeom prst="roundRect">
          <a:avLst>
            <a:gd name="adj" fmla="val 10000"/>
          </a:avLst>
        </a:prstGeom>
        <a:solidFill>
          <a:schemeClr val="accent2">
            <a:hueOff val="5154891"/>
            <a:satOff val="-14794"/>
            <a:lumOff val="-23687"/>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a:t>Real-life Chatbots &amp; Systems: Develop AI-driven chatbots for automated stock analysis.  </a:t>
          </a:r>
          <a:endParaRPr lang="en-IN" sz="1500" kern="1200"/>
        </a:p>
      </dsp:txBody>
      <dsp:txXfrm>
        <a:off x="7044553" y="2030730"/>
        <a:ext cx="1709811" cy="2030730"/>
      </dsp:txXfrm>
    </dsp:sp>
    <dsp:sp modelId="{523FC0EE-9435-4CFC-83D5-C498C3F63167}">
      <dsp:nvSpPr>
        <dsp:cNvPr id="0" name=""/>
        <dsp:cNvSpPr/>
      </dsp:nvSpPr>
      <dsp:spPr>
        <a:xfrm>
          <a:off x="7095847" y="304609"/>
          <a:ext cx="1607223" cy="1690582"/>
        </a:xfrm>
        <a:prstGeom prst="ellipse">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l="-3000" r="-3000"/>
          </a:stretch>
        </a:blip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A73A96B4-F882-4E57-91C4-8A6A186FF7DA}">
      <dsp:nvSpPr>
        <dsp:cNvPr id="0" name=""/>
        <dsp:cNvSpPr/>
      </dsp:nvSpPr>
      <dsp:spPr>
        <a:xfrm>
          <a:off x="8805659" y="0"/>
          <a:ext cx="1709811" cy="5076825"/>
        </a:xfrm>
        <a:prstGeom prst="roundRect">
          <a:avLst>
            <a:gd name="adj" fmla="val 10000"/>
          </a:avLst>
        </a:prstGeom>
        <a:solidFill>
          <a:schemeClr val="accent2">
            <a:hueOff val="6443614"/>
            <a:satOff val="-18493"/>
            <a:lumOff val="-29609"/>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Realtime Mailing Integration: Automate stock alerts, market trends, and predictive insights via emails. </a:t>
          </a:r>
          <a:endParaRPr lang="en-IN" sz="1500" kern="1200" dirty="0"/>
        </a:p>
      </dsp:txBody>
      <dsp:txXfrm>
        <a:off x="8805659" y="2030730"/>
        <a:ext cx="1709811" cy="2030730"/>
      </dsp:txXfrm>
    </dsp:sp>
    <dsp:sp modelId="{071092A1-47D0-49C7-AF66-BDD5B08F4A08}">
      <dsp:nvSpPr>
        <dsp:cNvPr id="0" name=""/>
        <dsp:cNvSpPr/>
      </dsp:nvSpPr>
      <dsp:spPr>
        <a:xfrm>
          <a:off x="8856954" y="304609"/>
          <a:ext cx="1607223" cy="1690582"/>
        </a:xfrm>
        <a:prstGeom prst="ellipse">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l="-3000" r="-3000"/>
          </a:stretch>
        </a:blip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27AC16F2-AAB4-4872-AE18-2FF09FD64883}">
      <dsp:nvSpPr>
        <dsp:cNvPr id="0" name=""/>
        <dsp:cNvSpPr/>
      </dsp:nvSpPr>
      <dsp:spPr>
        <a:xfrm>
          <a:off x="420623" y="4061460"/>
          <a:ext cx="9674352" cy="761523"/>
        </a:xfrm>
        <a:prstGeom prst="leftRightArrow">
          <a:avLst/>
        </a:prstGeom>
        <a:solidFill>
          <a:schemeClr val="accent2">
            <a:tint val="40000"/>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7D1066-DC05-4A16-B532-0EA8EB6D4ED4}">
      <dsp:nvSpPr>
        <dsp:cNvPr id="0" name=""/>
        <dsp:cNvSpPr/>
      </dsp:nvSpPr>
      <dsp:spPr>
        <a:xfrm>
          <a:off x="0" y="0"/>
          <a:ext cx="4832092" cy="4832092"/>
        </a:xfrm>
        <a:prstGeom prst="pie">
          <a:avLst>
            <a:gd name="adj1" fmla="val 5400000"/>
            <a:gd name="adj2" fmla="val 1620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40A8DC95-04A4-45A3-B8E8-2BD6A1337407}">
      <dsp:nvSpPr>
        <dsp:cNvPr id="0" name=""/>
        <dsp:cNvSpPr/>
      </dsp:nvSpPr>
      <dsp:spPr>
        <a:xfrm>
          <a:off x="2416046" y="0"/>
          <a:ext cx="8981297" cy="4832092"/>
        </a:xfrm>
        <a:prstGeom prst="rect">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i="0" kern="1200" baseline="0"/>
            <a:t>Advanced Stock Prediction:</a:t>
          </a:r>
          <a:r>
            <a:rPr lang="en-US" sz="2300" b="0" i="0" kern="1200" baseline="0"/>
            <a:t> Enhance forecasting accuracy using ARIMA, LSTM, and Transformer models. </a:t>
          </a:r>
          <a:endParaRPr lang="en-IN" sz="2300" kern="1200"/>
        </a:p>
      </dsp:txBody>
      <dsp:txXfrm>
        <a:off x="2416046" y="0"/>
        <a:ext cx="8981297" cy="773134"/>
      </dsp:txXfrm>
    </dsp:sp>
    <dsp:sp modelId="{4E8256B3-CD5B-4D3F-BE81-5515530E23DB}">
      <dsp:nvSpPr>
        <dsp:cNvPr id="0" name=""/>
        <dsp:cNvSpPr/>
      </dsp:nvSpPr>
      <dsp:spPr>
        <a:xfrm>
          <a:off x="507369" y="773134"/>
          <a:ext cx="3817352" cy="3817352"/>
        </a:xfrm>
        <a:prstGeom prst="pie">
          <a:avLst>
            <a:gd name="adj1" fmla="val 5400000"/>
            <a:gd name="adj2" fmla="val 16200000"/>
          </a:avLst>
        </a:prstGeom>
        <a:solidFill>
          <a:schemeClr val="accent2">
            <a:hueOff val="1610903"/>
            <a:satOff val="-4623"/>
            <a:lumOff val="-7402"/>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B5E9EFED-73FD-42B5-A69D-F8EFC1490059}">
      <dsp:nvSpPr>
        <dsp:cNvPr id="0" name=""/>
        <dsp:cNvSpPr/>
      </dsp:nvSpPr>
      <dsp:spPr>
        <a:xfrm>
          <a:off x="2416046" y="773134"/>
          <a:ext cx="8981297" cy="3817352"/>
        </a:xfrm>
        <a:prstGeom prst="rect">
          <a:avLst/>
        </a:prstGeom>
        <a:solidFill>
          <a:schemeClr val="lt1">
            <a:alpha val="90000"/>
            <a:hueOff val="0"/>
            <a:satOff val="0"/>
            <a:lumOff val="0"/>
            <a:alphaOff val="0"/>
          </a:schemeClr>
        </a:solidFill>
        <a:ln w="19050" cap="flat" cmpd="sng" algn="ctr">
          <a:solidFill>
            <a:schemeClr val="accent2">
              <a:hueOff val="1610903"/>
              <a:satOff val="-4623"/>
              <a:lumOff val="-740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i="0" kern="1200" baseline="0"/>
            <a:t>Automated Workflows:</a:t>
          </a:r>
          <a:r>
            <a:rPr lang="en-US" sz="2300" b="0" i="0" kern="1200" baseline="0"/>
            <a:t> Integrate GitHub Actions and Metaflow for seamless data processing and model deployment. </a:t>
          </a:r>
          <a:endParaRPr lang="en-IN" sz="2300" kern="1200"/>
        </a:p>
      </dsp:txBody>
      <dsp:txXfrm>
        <a:off x="2416046" y="773134"/>
        <a:ext cx="8981297" cy="773134"/>
      </dsp:txXfrm>
    </dsp:sp>
    <dsp:sp modelId="{0FC6F895-1BF6-4396-A5E4-FAAD8FCC0C0D}">
      <dsp:nvSpPr>
        <dsp:cNvPr id="0" name=""/>
        <dsp:cNvSpPr/>
      </dsp:nvSpPr>
      <dsp:spPr>
        <a:xfrm>
          <a:off x="1014739" y="1546269"/>
          <a:ext cx="2802613" cy="2802613"/>
        </a:xfrm>
        <a:prstGeom prst="pie">
          <a:avLst>
            <a:gd name="adj1" fmla="val 5400000"/>
            <a:gd name="adj2" fmla="val 16200000"/>
          </a:avLst>
        </a:prstGeom>
        <a:solidFill>
          <a:schemeClr val="accent2">
            <a:hueOff val="3221807"/>
            <a:satOff val="-9246"/>
            <a:lumOff val="-14805"/>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19C3795B-2E86-46DE-9278-82836ED6CFBC}">
      <dsp:nvSpPr>
        <dsp:cNvPr id="0" name=""/>
        <dsp:cNvSpPr/>
      </dsp:nvSpPr>
      <dsp:spPr>
        <a:xfrm>
          <a:off x="2416046" y="1546269"/>
          <a:ext cx="8981297" cy="2802613"/>
        </a:xfrm>
        <a:prstGeom prst="rect">
          <a:avLst/>
        </a:prstGeom>
        <a:solidFill>
          <a:schemeClr val="lt1">
            <a:alpha val="90000"/>
            <a:hueOff val="0"/>
            <a:satOff val="0"/>
            <a:lumOff val="0"/>
            <a:alphaOff val="0"/>
          </a:schemeClr>
        </a:solidFill>
        <a:ln w="19050" cap="flat" cmpd="sng" algn="ctr">
          <a:solidFill>
            <a:schemeClr val="accent2">
              <a:hueOff val="3221807"/>
              <a:satOff val="-9246"/>
              <a:lumOff val="-1480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i="0" kern="1200" baseline="0"/>
            <a:t>Comprehensive Data Management:</a:t>
          </a:r>
          <a:r>
            <a:rPr lang="en-US" sz="2300" b="0" i="0" kern="1200" baseline="0"/>
            <a:t> Store and manage stock data efficiently using InfluxDB. </a:t>
          </a:r>
          <a:endParaRPr lang="en-IN" sz="2300" kern="1200"/>
        </a:p>
      </dsp:txBody>
      <dsp:txXfrm>
        <a:off x="2416046" y="1546269"/>
        <a:ext cx="8981297" cy="773134"/>
      </dsp:txXfrm>
    </dsp:sp>
    <dsp:sp modelId="{36535CF2-ABC5-418C-BE6C-7FEC3A4EEB48}">
      <dsp:nvSpPr>
        <dsp:cNvPr id="0" name=""/>
        <dsp:cNvSpPr/>
      </dsp:nvSpPr>
      <dsp:spPr>
        <a:xfrm>
          <a:off x="1522108" y="2319404"/>
          <a:ext cx="1787874" cy="1787874"/>
        </a:xfrm>
        <a:prstGeom prst="pie">
          <a:avLst>
            <a:gd name="adj1" fmla="val 5400000"/>
            <a:gd name="adj2" fmla="val 16200000"/>
          </a:avLst>
        </a:prstGeom>
        <a:solidFill>
          <a:schemeClr val="accent2">
            <a:hueOff val="4832710"/>
            <a:satOff val="-13870"/>
            <a:lumOff val="-22207"/>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12C2F68E-FD04-42DC-A405-235E2F29B4A2}">
      <dsp:nvSpPr>
        <dsp:cNvPr id="0" name=""/>
        <dsp:cNvSpPr/>
      </dsp:nvSpPr>
      <dsp:spPr>
        <a:xfrm>
          <a:off x="2416046" y="2319404"/>
          <a:ext cx="8981297" cy="1787874"/>
        </a:xfrm>
        <a:prstGeom prst="rect">
          <a:avLst/>
        </a:prstGeom>
        <a:solidFill>
          <a:schemeClr val="lt1">
            <a:alpha val="90000"/>
            <a:hueOff val="0"/>
            <a:satOff val="0"/>
            <a:lumOff val="0"/>
            <a:alphaOff val="0"/>
          </a:schemeClr>
        </a:solidFill>
        <a:ln w="19050" cap="flat" cmpd="sng" algn="ctr">
          <a:solidFill>
            <a:schemeClr val="accent2">
              <a:hueOff val="4832710"/>
              <a:satOff val="-13870"/>
              <a:lumOff val="-2220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i="0" kern="1200" baseline="0"/>
            <a:t>Interactive Data Visualization:</a:t>
          </a:r>
          <a:r>
            <a:rPr lang="en-US" sz="2300" b="0" i="0" kern="1200" baseline="0"/>
            <a:t> Utilize Power BI and Grafana for real-time market insights and trend analysis. </a:t>
          </a:r>
          <a:endParaRPr lang="en-IN" sz="2300" kern="1200"/>
        </a:p>
      </dsp:txBody>
      <dsp:txXfrm>
        <a:off x="2416046" y="2319404"/>
        <a:ext cx="8981297" cy="773134"/>
      </dsp:txXfrm>
    </dsp:sp>
    <dsp:sp modelId="{28B764CD-2940-4445-83D5-35F1694461D8}">
      <dsp:nvSpPr>
        <dsp:cNvPr id="0" name=""/>
        <dsp:cNvSpPr/>
      </dsp:nvSpPr>
      <dsp:spPr>
        <a:xfrm>
          <a:off x="2029478" y="3092538"/>
          <a:ext cx="773134" cy="773134"/>
        </a:xfrm>
        <a:prstGeom prst="pie">
          <a:avLst>
            <a:gd name="adj1" fmla="val 5400000"/>
            <a:gd name="adj2" fmla="val 16200000"/>
          </a:avLst>
        </a:prstGeom>
        <a:solidFill>
          <a:schemeClr val="accent2">
            <a:hueOff val="6443614"/>
            <a:satOff val="-18493"/>
            <a:lumOff val="-29609"/>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C7ABDBD-3B16-4C58-8324-DCFA904616EE}">
      <dsp:nvSpPr>
        <dsp:cNvPr id="0" name=""/>
        <dsp:cNvSpPr/>
      </dsp:nvSpPr>
      <dsp:spPr>
        <a:xfrm>
          <a:off x="2416046" y="3092538"/>
          <a:ext cx="8981297" cy="773134"/>
        </a:xfrm>
        <a:prstGeom prst="rect">
          <a:avLst/>
        </a:prstGeom>
        <a:solidFill>
          <a:schemeClr val="lt1">
            <a:alpha val="90000"/>
            <a:hueOff val="0"/>
            <a:satOff val="0"/>
            <a:lumOff val="0"/>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i="0" kern="1200" baseline="0"/>
            <a:t>AI-driven Automation:</a:t>
          </a:r>
          <a:r>
            <a:rPr lang="en-US" sz="2300" b="0" i="0" kern="1200" baseline="0"/>
            <a:t> Deploy Streamlit-based applications, chatbots, and real-time mailing systems for stock alerts and insights. </a:t>
          </a:r>
          <a:endParaRPr lang="en-IN" sz="2300" kern="1200"/>
        </a:p>
      </dsp:txBody>
      <dsp:txXfrm>
        <a:off x="2416046" y="3092538"/>
        <a:ext cx="8981297" cy="773134"/>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png>
</file>

<file path=ppt/media/image19.jpg>
</file>

<file path=ppt/media/image2.png>
</file>

<file path=ppt/media/image20.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DB5C10-49B4-5D48-BF65-94FE865BEF32}" type="datetimeFigureOut">
              <a:rPr lang="en-US" smtClean="0"/>
              <a:t>3/2/2025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C77C85-FE54-124B-95E6-F9A0F1627C0F}" type="slidenum">
              <a:rPr lang="en-US" smtClean="0"/>
              <a:t>‹#›</a:t>
            </a:fld>
            <a:endParaRPr lang="en-US"/>
          </a:p>
        </p:txBody>
      </p:sp>
    </p:spTree>
    <p:extLst>
      <p:ext uri="{BB962C8B-B14F-4D97-AF65-F5344CB8AC3E}">
        <p14:creationId xmlns:p14="http://schemas.microsoft.com/office/powerpoint/2010/main" val="1509790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C77C85-FE54-124B-95E6-F9A0F1627C0F}" type="slidenum">
              <a:rPr lang="en-US" smtClean="0"/>
              <a:t>1</a:t>
            </a:fld>
            <a:endParaRPr lang="en-US" dirty="0"/>
          </a:p>
        </p:txBody>
      </p:sp>
    </p:spTree>
    <p:extLst>
      <p:ext uri="{BB962C8B-B14F-4D97-AF65-F5344CB8AC3E}">
        <p14:creationId xmlns:p14="http://schemas.microsoft.com/office/powerpoint/2010/main" val="30006909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71292-1E4F-11DA-6526-0D4566FFD25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FEBC6CF-F00E-D161-9379-DD6FD631BF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CE4BF5C-E722-1740-8683-ECEDFBE1C7CC}"/>
              </a:ext>
            </a:extLst>
          </p:cNvPr>
          <p:cNvSpPr>
            <a:spLocks noGrp="1"/>
          </p:cNvSpPr>
          <p:nvPr>
            <p:ph type="dt" sz="half" idx="10"/>
          </p:nvPr>
        </p:nvSpPr>
        <p:spPr/>
        <p:txBody>
          <a:bodyPr/>
          <a:lstStyle/>
          <a:p>
            <a:fld id="{8CFC57F7-339F-5D4E-9C16-8034D4D8F44B}" type="datetime1">
              <a:rPr lang="en-IN" smtClean="0"/>
              <a:t>02-03-2025</a:t>
            </a:fld>
            <a:endParaRPr lang="en-US"/>
          </a:p>
        </p:txBody>
      </p:sp>
      <p:sp>
        <p:nvSpPr>
          <p:cNvPr id="5" name="Footer Placeholder 4">
            <a:extLst>
              <a:ext uri="{FF2B5EF4-FFF2-40B4-BE49-F238E27FC236}">
                <a16:creationId xmlns:a16="http://schemas.microsoft.com/office/drawing/2014/main" id="{7B9FF111-3CDB-004A-CB2B-012A356AB6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C54816C-5EA8-6EEE-C921-D57273A934E8}"/>
              </a:ext>
            </a:extLst>
          </p:cNvPr>
          <p:cNvSpPr>
            <a:spLocks noGrp="1"/>
          </p:cNvSpPr>
          <p:nvPr>
            <p:ph type="sldNum" sz="quarter" idx="12"/>
          </p:nvPr>
        </p:nvSpPr>
        <p:spPr/>
        <p:txBody>
          <a:bodyPr/>
          <a:lstStyle>
            <a:lvl1pPr>
              <a:defRPr/>
            </a:lvl1pPr>
          </a:lstStyle>
          <a:p>
            <a:fld id="{62722A1A-EEFA-9D4B-8A89-52BD610F65EF}" type="slidenum">
              <a:rPr lang="en-US" smtClean="0"/>
              <a:pPr/>
              <a:t>‹#›</a:t>
            </a:fld>
            <a:r>
              <a:rPr lang="en-US" dirty="0"/>
              <a:t>|</a:t>
            </a:r>
            <a:fld id="{C7CE11B6-BB31-1C45-9920-0C912F7BCB7C}" type="slidenum">
              <a:rPr lang="en-US" smtClean="0"/>
              <a:pPr/>
              <a:t>‹#›</a:t>
            </a:fld>
            <a:endParaRPr lang="en-US" dirty="0"/>
          </a:p>
        </p:txBody>
      </p:sp>
    </p:spTree>
    <p:extLst>
      <p:ext uri="{BB962C8B-B14F-4D97-AF65-F5344CB8AC3E}">
        <p14:creationId xmlns:p14="http://schemas.microsoft.com/office/powerpoint/2010/main" val="68215348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5C203-342E-33EB-0CD4-230B8C03AA2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5C59C0D-3B94-7A27-F5AC-A9D9D115ABD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693E2BE-1099-F1AB-9057-8BD5DF8494AF}"/>
              </a:ext>
            </a:extLst>
          </p:cNvPr>
          <p:cNvSpPr>
            <a:spLocks noGrp="1"/>
          </p:cNvSpPr>
          <p:nvPr>
            <p:ph type="dt" sz="half" idx="10"/>
          </p:nvPr>
        </p:nvSpPr>
        <p:spPr/>
        <p:txBody>
          <a:bodyPr/>
          <a:lstStyle/>
          <a:p>
            <a:fld id="{02BF4B0B-2620-054A-A94C-30269E627EC8}" type="datetime1">
              <a:rPr lang="en-IN" smtClean="0"/>
              <a:t>02-03-2025</a:t>
            </a:fld>
            <a:endParaRPr lang="en-US"/>
          </a:p>
        </p:txBody>
      </p:sp>
      <p:sp>
        <p:nvSpPr>
          <p:cNvPr id="5" name="Footer Placeholder 4">
            <a:extLst>
              <a:ext uri="{FF2B5EF4-FFF2-40B4-BE49-F238E27FC236}">
                <a16:creationId xmlns:a16="http://schemas.microsoft.com/office/drawing/2014/main" id="{25B2C58F-904C-A6F2-04BE-7F9DB926D1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565A71-06EA-62DB-BE52-F5AE4A3234B7}"/>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7" name="Picture 2" descr="Chhattisgarh Swami Vivekanand Technical University - Wikipedia">
            <a:extLst>
              <a:ext uri="{FF2B5EF4-FFF2-40B4-BE49-F238E27FC236}">
                <a16:creationId xmlns:a16="http://schemas.microsoft.com/office/drawing/2014/main" id="{2842B8E7-CB0C-E5A8-FF35-EA83011E338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90075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A790A7-12DD-707A-EED6-1BB8A69C34E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89BE150-6BC2-A9AA-068F-D41637AC90E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51D7658-52C8-CE52-C797-6584EA571079}"/>
              </a:ext>
            </a:extLst>
          </p:cNvPr>
          <p:cNvSpPr>
            <a:spLocks noGrp="1"/>
          </p:cNvSpPr>
          <p:nvPr>
            <p:ph type="dt" sz="half" idx="10"/>
          </p:nvPr>
        </p:nvSpPr>
        <p:spPr/>
        <p:txBody>
          <a:bodyPr/>
          <a:lstStyle/>
          <a:p>
            <a:fld id="{DCBDC50B-D7E9-3E46-BF97-BF9CDB3195D0}" type="datetime1">
              <a:rPr lang="en-IN" smtClean="0"/>
              <a:t>02-03-2025</a:t>
            </a:fld>
            <a:endParaRPr lang="en-US"/>
          </a:p>
        </p:txBody>
      </p:sp>
      <p:sp>
        <p:nvSpPr>
          <p:cNvPr id="5" name="Footer Placeholder 4">
            <a:extLst>
              <a:ext uri="{FF2B5EF4-FFF2-40B4-BE49-F238E27FC236}">
                <a16:creationId xmlns:a16="http://schemas.microsoft.com/office/drawing/2014/main" id="{8BC71DF3-562C-AA30-AAB9-0B78F42683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5FA253-1D33-C327-47F5-B8D8F7729AB8}"/>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7" name="Picture 2" descr="Chhattisgarh Swami Vivekanand Technical University - Wikipedia">
            <a:extLst>
              <a:ext uri="{FF2B5EF4-FFF2-40B4-BE49-F238E27FC236}">
                <a16:creationId xmlns:a16="http://schemas.microsoft.com/office/drawing/2014/main" id="{2B0EC86A-B89D-A041-A270-093C5686662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9585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BABF5-4173-3687-0F79-1F067A7351A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6796ED5-F729-6180-C50E-D6E0C645ABB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B8971A6-30B5-F39C-29B9-0B0B709A57AF}"/>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Footer Placeholder 4">
            <a:extLst>
              <a:ext uri="{FF2B5EF4-FFF2-40B4-BE49-F238E27FC236}">
                <a16:creationId xmlns:a16="http://schemas.microsoft.com/office/drawing/2014/main" id="{AEB03E0D-7A61-492C-2F7B-ABF8926D19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B20EBD-A1E1-D0B7-522C-3E7BCC65D897}"/>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7" name="Picture 2" descr="Chhattisgarh Swami Vivekanand Technical University - Wikipedia">
            <a:extLst>
              <a:ext uri="{FF2B5EF4-FFF2-40B4-BE49-F238E27FC236}">
                <a16:creationId xmlns:a16="http://schemas.microsoft.com/office/drawing/2014/main" id="{8E50D33C-B2DC-E7D5-18D3-7E9B2E80E48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3911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491F6-41EE-7E77-E07B-72C98AEE6CD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3A1B2F6-C9BF-7C16-F771-68F5627218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75D10CE-AF32-FBA6-E635-37BD9FD4380E}"/>
              </a:ext>
            </a:extLst>
          </p:cNvPr>
          <p:cNvSpPr>
            <a:spLocks noGrp="1"/>
          </p:cNvSpPr>
          <p:nvPr>
            <p:ph type="dt" sz="half" idx="10"/>
          </p:nvPr>
        </p:nvSpPr>
        <p:spPr/>
        <p:txBody>
          <a:bodyPr/>
          <a:lstStyle/>
          <a:p>
            <a:fld id="{8CDB6A68-8223-6847-B1AF-BF63A0263AB5}" type="datetime1">
              <a:rPr lang="en-IN" smtClean="0"/>
              <a:t>02-03-2025</a:t>
            </a:fld>
            <a:endParaRPr lang="en-US"/>
          </a:p>
        </p:txBody>
      </p:sp>
      <p:sp>
        <p:nvSpPr>
          <p:cNvPr id="5" name="Footer Placeholder 4">
            <a:extLst>
              <a:ext uri="{FF2B5EF4-FFF2-40B4-BE49-F238E27FC236}">
                <a16:creationId xmlns:a16="http://schemas.microsoft.com/office/drawing/2014/main" id="{60791E73-F77C-753F-B186-38391B62E8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C7C526-17A1-E4B8-13D7-2ED2618908B1}"/>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7" name="Picture 2" descr="Chhattisgarh Swami Vivekanand Technical University - Wikipedia">
            <a:extLst>
              <a:ext uri="{FF2B5EF4-FFF2-40B4-BE49-F238E27FC236}">
                <a16:creationId xmlns:a16="http://schemas.microsoft.com/office/drawing/2014/main" id="{A76AC3AE-40B3-1A02-A87D-ADCCA655542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5992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E862C-8315-1BDA-5B7C-4E474A20720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2C56591-38ED-C1AA-E06C-B83E636115D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B811D03-BA03-51DF-3EEA-8AFBE3951E3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C4A1E2A-F68A-3F8C-183A-462661D7AAE3}"/>
              </a:ext>
            </a:extLst>
          </p:cNvPr>
          <p:cNvSpPr>
            <a:spLocks noGrp="1"/>
          </p:cNvSpPr>
          <p:nvPr>
            <p:ph type="dt" sz="half" idx="10"/>
          </p:nvPr>
        </p:nvSpPr>
        <p:spPr/>
        <p:txBody>
          <a:bodyPr/>
          <a:lstStyle/>
          <a:p>
            <a:fld id="{053FC1C6-C8DC-EF4A-9E19-D275438CC94E}" type="datetime1">
              <a:rPr lang="en-IN" smtClean="0"/>
              <a:t>02-03-2025</a:t>
            </a:fld>
            <a:endParaRPr lang="en-US"/>
          </a:p>
        </p:txBody>
      </p:sp>
      <p:sp>
        <p:nvSpPr>
          <p:cNvPr id="6" name="Footer Placeholder 5">
            <a:extLst>
              <a:ext uri="{FF2B5EF4-FFF2-40B4-BE49-F238E27FC236}">
                <a16:creationId xmlns:a16="http://schemas.microsoft.com/office/drawing/2014/main" id="{89C929E0-FB54-10A7-E27F-F3BD5B8231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B002FC-B032-956B-1CC7-FD6B2F00E403}"/>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8" name="Picture 2" descr="Chhattisgarh Swami Vivekanand Technical University - Wikipedia">
            <a:extLst>
              <a:ext uri="{FF2B5EF4-FFF2-40B4-BE49-F238E27FC236}">
                <a16:creationId xmlns:a16="http://schemas.microsoft.com/office/drawing/2014/main" id="{AFADA941-3876-B36F-34A3-3B38C49D03E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5165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56120-28EA-9F56-F539-CD18A5DED2B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019E8A2-513E-F082-7658-2C6DB93F71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A1C1DBD-B1FA-A284-605F-5B294E7AE3D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C554ADB-4655-0F60-E91A-236938FF73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322A4EF-5210-871B-E845-165690AD91D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461E6FE-D294-C2DD-E6D7-9F5B9E8743DC}"/>
              </a:ext>
            </a:extLst>
          </p:cNvPr>
          <p:cNvSpPr>
            <a:spLocks noGrp="1"/>
          </p:cNvSpPr>
          <p:nvPr>
            <p:ph type="dt" sz="half" idx="10"/>
          </p:nvPr>
        </p:nvSpPr>
        <p:spPr/>
        <p:txBody>
          <a:bodyPr/>
          <a:lstStyle/>
          <a:p>
            <a:fld id="{6BC28AC0-8765-9A41-8D41-2D369A30419F}" type="datetime1">
              <a:rPr lang="en-IN" smtClean="0"/>
              <a:t>02-03-2025</a:t>
            </a:fld>
            <a:endParaRPr lang="en-US"/>
          </a:p>
        </p:txBody>
      </p:sp>
      <p:sp>
        <p:nvSpPr>
          <p:cNvPr id="8" name="Footer Placeholder 7">
            <a:extLst>
              <a:ext uri="{FF2B5EF4-FFF2-40B4-BE49-F238E27FC236}">
                <a16:creationId xmlns:a16="http://schemas.microsoft.com/office/drawing/2014/main" id="{3F425A3F-27D0-94AF-7E93-6608F281C5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78294A-D367-C727-E0A2-018ED683449A}"/>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10" name="Picture 2" descr="Chhattisgarh Swami Vivekanand Technical University - Wikipedia">
            <a:extLst>
              <a:ext uri="{FF2B5EF4-FFF2-40B4-BE49-F238E27FC236}">
                <a16:creationId xmlns:a16="http://schemas.microsoft.com/office/drawing/2014/main" id="{CF71E9A8-96AF-FA3E-28D0-FB8247E5CC3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37944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A0AFD-8939-0013-D7C1-132340EA7C3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3E9C6280-13D0-2EAF-6A38-3DDE70DB80D9}"/>
              </a:ext>
            </a:extLst>
          </p:cNvPr>
          <p:cNvSpPr>
            <a:spLocks noGrp="1"/>
          </p:cNvSpPr>
          <p:nvPr>
            <p:ph type="dt" sz="half" idx="10"/>
          </p:nvPr>
        </p:nvSpPr>
        <p:spPr/>
        <p:txBody>
          <a:bodyPr/>
          <a:lstStyle/>
          <a:p>
            <a:fld id="{D6A964F1-95CF-6C42-9838-A5F69B082EFF}" type="datetime1">
              <a:rPr lang="en-IN" smtClean="0"/>
              <a:t>02-03-2025</a:t>
            </a:fld>
            <a:endParaRPr lang="en-US"/>
          </a:p>
        </p:txBody>
      </p:sp>
      <p:sp>
        <p:nvSpPr>
          <p:cNvPr id="4" name="Footer Placeholder 3">
            <a:extLst>
              <a:ext uri="{FF2B5EF4-FFF2-40B4-BE49-F238E27FC236}">
                <a16:creationId xmlns:a16="http://schemas.microsoft.com/office/drawing/2014/main" id="{01D9D17A-EF63-818F-FAFD-490F2247B70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251825-C1EA-21F4-E98B-4C0F9930DC0B}"/>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6" name="Picture 2" descr="Chhattisgarh Swami Vivekanand Technical University - Wikipedia">
            <a:extLst>
              <a:ext uri="{FF2B5EF4-FFF2-40B4-BE49-F238E27FC236}">
                <a16:creationId xmlns:a16="http://schemas.microsoft.com/office/drawing/2014/main" id="{5795D71E-1D03-9B6E-EA29-8AAEF3D6FCF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560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C58B36-7433-D39B-C3FA-AAC541843042}"/>
              </a:ext>
            </a:extLst>
          </p:cNvPr>
          <p:cNvSpPr>
            <a:spLocks noGrp="1"/>
          </p:cNvSpPr>
          <p:nvPr>
            <p:ph type="dt" sz="half" idx="10"/>
          </p:nvPr>
        </p:nvSpPr>
        <p:spPr/>
        <p:txBody>
          <a:bodyPr/>
          <a:lstStyle/>
          <a:p>
            <a:fld id="{78272B36-632B-7A41-964B-2177780C3D38}" type="datetime1">
              <a:rPr lang="en-IN" smtClean="0"/>
              <a:t>02-03-2025</a:t>
            </a:fld>
            <a:endParaRPr lang="en-US"/>
          </a:p>
        </p:txBody>
      </p:sp>
      <p:sp>
        <p:nvSpPr>
          <p:cNvPr id="3" name="Footer Placeholder 2">
            <a:extLst>
              <a:ext uri="{FF2B5EF4-FFF2-40B4-BE49-F238E27FC236}">
                <a16:creationId xmlns:a16="http://schemas.microsoft.com/office/drawing/2014/main" id="{B3A001B1-392A-1DEA-9184-BA190063E87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406BEE1-8249-1CC8-B51C-F517EAE58109}"/>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5" name="Picture 2" descr="Chhattisgarh Swami Vivekanand Technical University - Wikipedia">
            <a:extLst>
              <a:ext uri="{FF2B5EF4-FFF2-40B4-BE49-F238E27FC236}">
                <a16:creationId xmlns:a16="http://schemas.microsoft.com/office/drawing/2014/main" id="{1581B55D-8564-0681-4F54-19E2A3E511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2253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F1BCE-E8D1-E9BC-B33A-A69E9CE1A31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3D788303-FBF2-6F03-3B61-07F406A5EE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1DF089A-C604-9A9D-D4C3-F9811B87E3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48E6D90-F9BD-11FE-1896-6BD3C17789C7}"/>
              </a:ext>
            </a:extLst>
          </p:cNvPr>
          <p:cNvSpPr>
            <a:spLocks noGrp="1"/>
          </p:cNvSpPr>
          <p:nvPr>
            <p:ph type="dt" sz="half" idx="10"/>
          </p:nvPr>
        </p:nvSpPr>
        <p:spPr/>
        <p:txBody>
          <a:bodyPr/>
          <a:lstStyle/>
          <a:p>
            <a:fld id="{2BAA03F7-9209-1D4D-ACF6-F8BE8F7678A9}" type="datetime1">
              <a:rPr lang="en-IN" smtClean="0"/>
              <a:t>02-03-2025</a:t>
            </a:fld>
            <a:endParaRPr lang="en-US"/>
          </a:p>
        </p:txBody>
      </p:sp>
      <p:sp>
        <p:nvSpPr>
          <p:cNvPr id="6" name="Footer Placeholder 5">
            <a:extLst>
              <a:ext uri="{FF2B5EF4-FFF2-40B4-BE49-F238E27FC236}">
                <a16:creationId xmlns:a16="http://schemas.microsoft.com/office/drawing/2014/main" id="{BF6E8963-CE04-E678-E3AB-08641CE957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14ABF5-6349-BAB2-7A19-00B9AA232ED7}"/>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8" name="Picture 2" descr="Chhattisgarh Swami Vivekanand Technical University - Wikipedia">
            <a:extLst>
              <a:ext uri="{FF2B5EF4-FFF2-40B4-BE49-F238E27FC236}">
                <a16:creationId xmlns:a16="http://schemas.microsoft.com/office/drawing/2014/main" id="{0E750F27-04CC-133F-9D58-D3D94A2D027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16841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FCF17-6AFC-5AC1-7D2B-8A16219340C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3BB2823-D899-BDF0-3F4D-F4C5F08155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25C55AC-F13B-01F9-29F3-59BC313909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5B01368-7671-FEF6-6048-81A69E2577A8}"/>
              </a:ext>
            </a:extLst>
          </p:cNvPr>
          <p:cNvSpPr>
            <a:spLocks noGrp="1"/>
          </p:cNvSpPr>
          <p:nvPr>
            <p:ph type="dt" sz="half" idx="10"/>
          </p:nvPr>
        </p:nvSpPr>
        <p:spPr/>
        <p:txBody>
          <a:bodyPr/>
          <a:lstStyle/>
          <a:p>
            <a:fld id="{7FDBAFD6-0457-864B-9DFE-FF4ABF0A6ED6}" type="datetime1">
              <a:rPr lang="en-IN" smtClean="0"/>
              <a:t>02-03-2025</a:t>
            </a:fld>
            <a:endParaRPr lang="en-US"/>
          </a:p>
        </p:txBody>
      </p:sp>
      <p:sp>
        <p:nvSpPr>
          <p:cNvPr id="6" name="Footer Placeholder 5">
            <a:extLst>
              <a:ext uri="{FF2B5EF4-FFF2-40B4-BE49-F238E27FC236}">
                <a16:creationId xmlns:a16="http://schemas.microsoft.com/office/drawing/2014/main" id="{5B8ED348-3ED2-E834-E07D-3DE8FE7567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13F72D-7348-BB0B-75CB-68D70E527DE9}"/>
              </a:ext>
            </a:extLst>
          </p:cNvPr>
          <p:cNvSpPr>
            <a:spLocks noGrp="1"/>
          </p:cNvSpPr>
          <p:nvPr>
            <p:ph type="sldNum" sz="quarter" idx="12"/>
          </p:nvPr>
        </p:nvSpPr>
        <p:spPr/>
        <p:txBody>
          <a:bodyPr/>
          <a:lstStyle/>
          <a:p>
            <a:fld id="{84D618AA-8DAA-FF4E-B18D-27A1BA1C0151}" type="slidenum">
              <a:rPr lang="en-US" smtClean="0"/>
              <a:t>‹#›</a:t>
            </a:fld>
            <a:endParaRPr lang="en-US"/>
          </a:p>
        </p:txBody>
      </p:sp>
      <p:pic>
        <p:nvPicPr>
          <p:cNvPr id="8" name="Picture 2" descr="Chhattisgarh Swami Vivekanand Technical University - Wikipedia">
            <a:extLst>
              <a:ext uri="{FF2B5EF4-FFF2-40B4-BE49-F238E27FC236}">
                <a16:creationId xmlns:a16="http://schemas.microsoft.com/office/drawing/2014/main" id="{F853034F-2B09-422C-7E20-D98A85B16B0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26356" cy="969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3903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A03CB0-8A5B-9441-D8C5-D862643A8F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F112E3E-05B7-C06B-ED2D-B66C782635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768FB7C-02A8-500A-3E2A-6C75AC30AE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8373BDE-C960-2747-AB88-84FEF7968BD6}" type="datetime1">
              <a:rPr lang="en-IN" smtClean="0"/>
              <a:t>02-03-2025</a:t>
            </a:fld>
            <a:endParaRPr lang="en-US"/>
          </a:p>
        </p:txBody>
      </p:sp>
      <p:sp>
        <p:nvSpPr>
          <p:cNvPr id="5" name="Footer Placeholder 4">
            <a:extLst>
              <a:ext uri="{FF2B5EF4-FFF2-40B4-BE49-F238E27FC236}">
                <a16:creationId xmlns:a16="http://schemas.microsoft.com/office/drawing/2014/main" id="{45C6DF11-CA0C-42D7-9EA2-30CA709030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A29DE1E-231A-DAF2-1BE2-BB01C7DD13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4D618AA-8DAA-FF4E-B18D-27A1BA1C0151}" type="slidenum">
              <a:rPr lang="en-US" smtClean="0"/>
              <a:t>‹#›</a:t>
            </a:fld>
            <a:endParaRPr lang="en-US"/>
          </a:p>
        </p:txBody>
      </p:sp>
    </p:spTree>
    <p:extLst>
      <p:ext uri="{BB962C8B-B14F-4D97-AF65-F5344CB8AC3E}">
        <p14:creationId xmlns:p14="http://schemas.microsoft.com/office/powerpoint/2010/main" val="3836300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gif"/></Relationships>
</file>

<file path=ppt/slides/_rels/slide13.xml.rels><?xml version="1.0" encoding="UTF-8" standalone="yes"?>
<Relationships xmlns="http://schemas.openxmlformats.org/package/2006/relationships"><Relationship Id="rId3" Type="http://schemas.openxmlformats.org/officeDocument/2006/relationships/hyperlink" Target="https://doi.org/10.1186/s40854-023-00519-w" TargetMode="External"/><Relationship Id="rId2" Type="http://schemas.openxmlformats.org/officeDocument/2006/relationships/hyperlink" Target="https://doi.org/10.1049/cit2.12052" TargetMode="External"/><Relationship Id="rId1" Type="http://schemas.openxmlformats.org/officeDocument/2006/relationships/slideLayout" Target="../slideLayouts/slideLayout2.xml"/><Relationship Id="rId4" Type="http://schemas.openxmlformats.org/officeDocument/2006/relationships/hyperlink" Target="https://doi.org/10.3390/data7050051"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24E7D-0FF5-6BBA-F2C7-D054E2C1D042}"/>
              </a:ext>
            </a:extLst>
          </p:cNvPr>
          <p:cNvSpPr>
            <a:spLocks noGrp="1"/>
          </p:cNvSpPr>
          <p:nvPr>
            <p:ph type="ctrTitle"/>
          </p:nvPr>
        </p:nvSpPr>
        <p:spPr>
          <a:xfrm>
            <a:off x="2690630" y="189304"/>
            <a:ext cx="9144000" cy="1812073"/>
          </a:xfrm>
        </p:spPr>
        <p:txBody>
          <a:bodyPr>
            <a:noAutofit/>
          </a:bodyPr>
          <a:lstStyle/>
          <a:p>
            <a:pPr algn="l"/>
            <a:r>
              <a:rPr lang="en-US" sz="4000" dirty="0">
                <a:solidFill>
                  <a:srgbClr val="002060"/>
                </a:solidFill>
                <a:latin typeface="Palatino Linotype" panose="02040502050505030304" pitchFamily="18" charset="0"/>
              </a:rPr>
              <a:t>Chhattisgarh Swami Vivekanand Technical University </a:t>
            </a:r>
            <a:br>
              <a:rPr lang="en-US" sz="4000" dirty="0">
                <a:solidFill>
                  <a:srgbClr val="002060"/>
                </a:solidFill>
                <a:latin typeface="Palatino Linotype" panose="02040502050505030304" pitchFamily="18" charset="0"/>
              </a:rPr>
            </a:br>
            <a:r>
              <a:rPr lang="en-US" sz="2800" dirty="0">
                <a:solidFill>
                  <a:srgbClr val="002060"/>
                </a:solidFill>
                <a:latin typeface="Palatino Linotype" panose="02040502050505030304" pitchFamily="18" charset="0"/>
              </a:rPr>
              <a:t>University Teaching Department </a:t>
            </a:r>
            <a:br>
              <a:rPr lang="en-US" sz="4000" dirty="0">
                <a:solidFill>
                  <a:srgbClr val="002060"/>
                </a:solidFill>
                <a:latin typeface="Palatino Linotype" panose="02040502050505030304" pitchFamily="18" charset="0"/>
              </a:rPr>
            </a:br>
            <a:r>
              <a:rPr lang="en-US" sz="2000" b="1" dirty="0">
                <a:solidFill>
                  <a:schemeClr val="accent2"/>
                </a:solidFill>
                <a:latin typeface="Palatino Linotype" panose="02040502050505030304" pitchFamily="18" charset="0"/>
              </a:rPr>
              <a:t>Department of Computer Science and Engineering </a:t>
            </a:r>
            <a:endParaRPr lang="en-US" sz="4000" b="1" dirty="0">
              <a:solidFill>
                <a:schemeClr val="accent2"/>
              </a:solidFill>
              <a:latin typeface="Palatino Linotype" panose="02040502050505030304" pitchFamily="18" charset="0"/>
            </a:endParaRPr>
          </a:p>
        </p:txBody>
      </p:sp>
      <p:sp>
        <p:nvSpPr>
          <p:cNvPr id="3" name="Subtitle 2">
            <a:extLst>
              <a:ext uri="{FF2B5EF4-FFF2-40B4-BE49-F238E27FC236}">
                <a16:creationId xmlns:a16="http://schemas.microsoft.com/office/drawing/2014/main" id="{1BA93E70-59AF-00AC-4AFC-EA9F93DA415E}"/>
              </a:ext>
            </a:extLst>
          </p:cNvPr>
          <p:cNvSpPr>
            <a:spLocks noGrp="1"/>
          </p:cNvSpPr>
          <p:nvPr>
            <p:ph type="subTitle" idx="1"/>
          </p:nvPr>
        </p:nvSpPr>
        <p:spPr>
          <a:xfrm>
            <a:off x="2779839" y="2487445"/>
            <a:ext cx="9144000" cy="2083738"/>
          </a:xfrm>
        </p:spPr>
        <p:txBody>
          <a:bodyPr>
            <a:noAutofit/>
          </a:bodyPr>
          <a:lstStyle/>
          <a:p>
            <a:pPr algn="l"/>
            <a:r>
              <a:rPr lang="en-US" sz="2800" dirty="0">
                <a:latin typeface="Palatino Linotype" panose="02040502050505030304" pitchFamily="18" charset="0"/>
              </a:rPr>
              <a:t>Major Project Presentation</a:t>
            </a:r>
          </a:p>
          <a:p>
            <a:pPr algn="l"/>
            <a:r>
              <a:rPr lang="en-US" sz="2800" dirty="0">
                <a:latin typeface="Palatino Linotype" panose="02040502050505030304" pitchFamily="18" charset="0"/>
              </a:rPr>
              <a:t>On </a:t>
            </a:r>
          </a:p>
          <a:p>
            <a:pPr algn="l"/>
            <a:r>
              <a:rPr lang="en-US" sz="4000" dirty="0"/>
              <a:t>Stock Market Companion: Real-time Data, Hybrid Analysis, And Enhanced User Interaction</a:t>
            </a:r>
          </a:p>
          <a:p>
            <a:pPr algn="l"/>
            <a:r>
              <a:rPr lang="en-US" sz="2200" i="1" dirty="0">
                <a:latin typeface="Palatino Linotype" panose="02040502050505030304" pitchFamily="18" charset="0"/>
              </a:rPr>
              <a:t>Guided by :-</a:t>
            </a:r>
          </a:p>
          <a:p>
            <a:pPr algn="l"/>
            <a:r>
              <a:rPr lang="en-US" sz="2200" i="1" dirty="0">
                <a:latin typeface="Palatino Linotype" panose="02040502050505030304" pitchFamily="18" charset="0"/>
              </a:rPr>
              <a:t>Mr. Ramakant </a:t>
            </a:r>
            <a:r>
              <a:rPr lang="en-US" sz="2200" i="1" dirty="0" err="1">
                <a:latin typeface="Palatino Linotype" panose="02040502050505030304" pitchFamily="18" charset="0"/>
              </a:rPr>
              <a:t>Ganjeshwar</a:t>
            </a:r>
            <a:r>
              <a:rPr lang="en-US" sz="2200" i="1" dirty="0">
                <a:latin typeface="Palatino Linotype" panose="02040502050505030304" pitchFamily="18" charset="0"/>
              </a:rPr>
              <a:t> </a:t>
            </a:r>
          </a:p>
          <a:p>
            <a:pPr algn="l"/>
            <a:r>
              <a:rPr lang="en-US" sz="2200" i="1" dirty="0">
                <a:latin typeface="Palatino Linotype" panose="02040502050505030304" pitchFamily="18" charset="0"/>
              </a:rPr>
              <a:t>Assistant Professor</a:t>
            </a:r>
          </a:p>
        </p:txBody>
      </p:sp>
      <p:cxnSp>
        <p:nvCxnSpPr>
          <p:cNvPr id="5" name="Straight Connector 4">
            <a:extLst>
              <a:ext uri="{FF2B5EF4-FFF2-40B4-BE49-F238E27FC236}">
                <a16:creationId xmlns:a16="http://schemas.microsoft.com/office/drawing/2014/main" id="{EA594FAD-F301-E63C-FC68-D2C93AB73E66}"/>
              </a:ext>
            </a:extLst>
          </p:cNvPr>
          <p:cNvCxnSpPr/>
          <p:nvPr/>
        </p:nvCxnSpPr>
        <p:spPr>
          <a:xfrm>
            <a:off x="2378396" y="0"/>
            <a:ext cx="0" cy="6858000"/>
          </a:xfrm>
          <a:prstGeom prst="line">
            <a:avLst/>
          </a:prstGeom>
          <a:ln w="57150">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Subtitle 2">
            <a:extLst>
              <a:ext uri="{FF2B5EF4-FFF2-40B4-BE49-F238E27FC236}">
                <a16:creationId xmlns:a16="http://schemas.microsoft.com/office/drawing/2014/main" id="{A74C521E-A9EF-EEB8-9DF2-5BB56D2665B7}"/>
              </a:ext>
            </a:extLst>
          </p:cNvPr>
          <p:cNvSpPr txBox="1">
            <a:spLocks/>
          </p:cNvSpPr>
          <p:nvPr/>
        </p:nvSpPr>
        <p:spPr>
          <a:xfrm>
            <a:off x="99827" y="2176554"/>
            <a:ext cx="3483429"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dirty="0">
                <a:solidFill>
                  <a:schemeClr val="accent2"/>
                </a:solidFill>
                <a:latin typeface="Palatino Linotype" panose="02040502050505030304" pitchFamily="18" charset="0"/>
              </a:rPr>
              <a:t>Presented By</a:t>
            </a:r>
          </a:p>
          <a:p>
            <a:pPr algn="l"/>
            <a:r>
              <a:rPr lang="en-US" sz="1200" b="1" i="1" dirty="0">
                <a:solidFill>
                  <a:srgbClr val="002060"/>
                </a:solidFill>
                <a:latin typeface="Palatino Linotype" panose="02040502050505030304" pitchFamily="18" charset="0"/>
              </a:rPr>
              <a:t>Sneha Jha</a:t>
            </a:r>
          </a:p>
          <a:p>
            <a:pPr algn="l"/>
            <a:r>
              <a:rPr lang="en-US" sz="1200" b="1" i="1" dirty="0">
                <a:solidFill>
                  <a:srgbClr val="002060"/>
                </a:solidFill>
                <a:latin typeface="Palatino Linotype" panose="02040502050505030304" pitchFamily="18" charset="0"/>
              </a:rPr>
              <a:t>Roll No. 19</a:t>
            </a:r>
          </a:p>
          <a:p>
            <a:pPr algn="l"/>
            <a:r>
              <a:rPr lang="en-US" sz="1200" b="1" i="1" dirty="0">
                <a:solidFill>
                  <a:srgbClr val="002060"/>
                </a:solidFill>
                <a:latin typeface="Palatino Linotype" panose="02040502050505030304" pitchFamily="18" charset="0"/>
              </a:rPr>
              <a:t>Branch: Data science</a:t>
            </a:r>
          </a:p>
        </p:txBody>
      </p:sp>
      <p:cxnSp>
        <p:nvCxnSpPr>
          <p:cNvPr id="12" name="Straight Connector 11">
            <a:extLst>
              <a:ext uri="{FF2B5EF4-FFF2-40B4-BE49-F238E27FC236}">
                <a16:creationId xmlns:a16="http://schemas.microsoft.com/office/drawing/2014/main" id="{F43FCFD5-1BBF-DF4B-670C-9891F5194F1F}"/>
              </a:ext>
            </a:extLst>
          </p:cNvPr>
          <p:cNvCxnSpPr>
            <a:cxnSpLocks/>
          </p:cNvCxnSpPr>
          <p:nvPr/>
        </p:nvCxnSpPr>
        <p:spPr>
          <a:xfrm>
            <a:off x="2779839" y="2001377"/>
            <a:ext cx="9144000" cy="0"/>
          </a:xfrm>
          <a:prstGeom prst="line">
            <a:avLst/>
          </a:prstGeom>
        </p:spPr>
        <p:style>
          <a:lnRef idx="2">
            <a:schemeClr val="accent1"/>
          </a:lnRef>
          <a:fillRef idx="0">
            <a:schemeClr val="accent1"/>
          </a:fillRef>
          <a:effectRef idx="1">
            <a:schemeClr val="accent1"/>
          </a:effectRef>
          <a:fontRef idx="minor">
            <a:schemeClr val="tx1"/>
          </a:fontRef>
        </p:style>
      </p:cxnSp>
      <p:sp>
        <p:nvSpPr>
          <p:cNvPr id="13" name="Subtitle 2">
            <a:extLst>
              <a:ext uri="{FF2B5EF4-FFF2-40B4-BE49-F238E27FC236}">
                <a16:creationId xmlns:a16="http://schemas.microsoft.com/office/drawing/2014/main" id="{5CEAB753-F26B-194F-E51C-D21C2A77FEEE}"/>
              </a:ext>
            </a:extLst>
          </p:cNvPr>
          <p:cNvSpPr txBox="1">
            <a:spLocks/>
          </p:cNvSpPr>
          <p:nvPr/>
        </p:nvSpPr>
        <p:spPr>
          <a:xfrm>
            <a:off x="0" y="3866628"/>
            <a:ext cx="3483429"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b="1" i="1" dirty="0">
                <a:solidFill>
                  <a:srgbClr val="002060"/>
                </a:solidFill>
                <a:latin typeface="Palatino Linotype" panose="02040502050505030304" pitchFamily="18" charset="0"/>
              </a:rPr>
              <a:t>Madhurima Rawat</a:t>
            </a:r>
          </a:p>
          <a:p>
            <a:pPr algn="l"/>
            <a:r>
              <a:rPr lang="en-US" sz="1400" b="1" i="1" dirty="0">
                <a:solidFill>
                  <a:srgbClr val="002060"/>
                </a:solidFill>
                <a:latin typeface="Palatino Linotype" panose="02040502050505030304" pitchFamily="18" charset="0"/>
              </a:rPr>
              <a:t>Roll No. 42</a:t>
            </a:r>
          </a:p>
          <a:p>
            <a:pPr algn="l"/>
            <a:r>
              <a:rPr lang="en-US" sz="1400" b="1" i="1" dirty="0">
                <a:solidFill>
                  <a:srgbClr val="002060"/>
                </a:solidFill>
                <a:latin typeface="Palatino Linotype" panose="02040502050505030304" pitchFamily="18" charset="0"/>
              </a:rPr>
              <a:t>Branch: Data science</a:t>
            </a:r>
          </a:p>
        </p:txBody>
      </p:sp>
      <p:sp>
        <p:nvSpPr>
          <p:cNvPr id="14" name="Subtitle 2">
            <a:extLst>
              <a:ext uri="{FF2B5EF4-FFF2-40B4-BE49-F238E27FC236}">
                <a16:creationId xmlns:a16="http://schemas.microsoft.com/office/drawing/2014/main" id="{F9B28C05-E7C0-64CF-545E-060F1286FEBB}"/>
              </a:ext>
            </a:extLst>
          </p:cNvPr>
          <p:cNvSpPr txBox="1">
            <a:spLocks/>
          </p:cNvSpPr>
          <p:nvPr/>
        </p:nvSpPr>
        <p:spPr>
          <a:xfrm>
            <a:off x="0" y="5310049"/>
            <a:ext cx="3483429"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400" b="1" i="1" dirty="0">
                <a:solidFill>
                  <a:srgbClr val="002060"/>
                </a:solidFill>
                <a:latin typeface="Palatino Linotype" panose="02040502050505030304" pitchFamily="18" charset="0"/>
              </a:rPr>
              <a:t>Geetanshu Dev Meshram</a:t>
            </a:r>
          </a:p>
          <a:p>
            <a:pPr algn="l"/>
            <a:r>
              <a:rPr lang="en-US" sz="1400" b="1" i="1" dirty="0">
                <a:solidFill>
                  <a:srgbClr val="002060"/>
                </a:solidFill>
                <a:latin typeface="Palatino Linotype" panose="02040502050505030304" pitchFamily="18" charset="0"/>
              </a:rPr>
              <a:t>Roll No. 43</a:t>
            </a:r>
          </a:p>
          <a:p>
            <a:pPr algn="l"/>
            <a:r>
              <a:rPr lang="en-US" sz="1400" b="1" i="1" dirty="0">
                <a:solidFill>
                  <a:srgbClr val="002060"/>
                </a:solidFill>
                <a:latin typeface="Palatino Linotype" panose="02040502050505030304" pitchFamily="18" charset="0"/>
              </a:rPr>
              <a:t>Branch: Data science</a:t>
            </a:r>
          </a:p>
        </p:txBody>
      </p:sp>
      <p:cxnSp>
        <p:nvCxnSpPr>
          <p:cNvPr id="15" name="Straight Connector 14">
            <a:extLst>
              <a:ext uri="{FF2B5EF4-FFF2-40B4-BE49-F238E27FC236}">
                <a16:creationId xmlns:a16="http://schemas.microsoft.com/office/drawing/2014/main" id="{9395B837-3C9F-FF64-C746-CBF3D9A45275}"/>
              </a:ext>
            </a:extLst>
          </p:cNvPr>
          <p:cNvCxnSpPr>
            <a:cxnSpLocks/>
          </p:cNvCxnSpPr>
          <p:nvPr/>
        </p:nvCxnSpPr>
        <p:spPr>
          <a:xfrm>
            <a:off x="99828" y="2545863"/>
            <a:ext cx="2130415"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76648040-46CA-E2B1-05E0-E3FFD849521C}"/>
              </a:ext>
            </a:extLst>
          </p:cNvPr>
          <p:cNvCxnSpPr>
            <a:cxnSpLocks/>
          </p:cNvCxnSpPr>
          <p:nvPr/>
        </p:nvCxnSpPr>
        <p:spPr>
          <a:xfrm>
            <a:off x="99828" y="3779932"/>
            <a:ext cx="2130415"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5E6C0E73-1AD6-D568-3810-B2B98575852F}"/>
              </a:ext>
            </a:extLst>
          </p:cNvPr>
          <p:cNvCxnSpPr>
            <a:cxnSpLocks/>
          </p:cNvCxnSpPr>
          <p:nvPr/>
        </p:nvCxnSpPr>
        <p:spPr>
          <a:xfrm>
            <a:off x="99828" y="5054492"/>
            <a:ext cx="2130415" cy="0"/>
          </a:xfrm>
          <a:prstGeom prst="line">
            <a:avLst/>
          </a:prstGeom>
        </p:spPr>
        <p:style>
          <a:lnRef idx="2">
            <a:schemeClr val="accent1"/>
          </a:lnRef>
          <a:fillRef idx="0">
            <a:schemeClr val="accent1"/>
          </a:fillRef>
          <a:effectRef idx="1">
            <a:schemeClr val="accent1"/>
          </a:effectRef>
          <a:fontRef idx="minor">
            <a:schemeClr val="tx1"/>
          </a:fontRef>
        </p:style>
      </p:cxnSp>
      <p:pic>
        <p:nvPicPr>
          <p:cNvPr id="19" name="Picture 2" descr="Chhattisgarh Swami Vivekanand Technical University - Wikipedia">
            <a:extLst>
              <a:ext uri="{FF2B5EF4-FFF2-40B4-BE49-F238E27FC236}">
                <a16:creationId xmlns:a16="http://schemas.microsoft.com/office/drawing/2014/main" id="{EEEA4098-F49C-656E-20ED-0611022C69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202"/>
            <a:ext cx="2289183" cy="2229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6769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C3314-BFBE-2297-4F63-0EA2A01F9ECC}"/>
              </a:ext>
            </a:extLst>
          </p:cNvPr>
          <p:cNvSpPr>
            <a:spLocks noGrp="1"/>
          </p:cNvSpPr>
          <p:nvPr>
            <p:ph type="title"/>
          </p:nvPr>
        </p:nvSpPr>
        <p:spPr>
          <a:xfrm>
            <a:off x="938561" y="136525"/>
            <a:ext cx="10515600" cy="649636"/>
          </a:xfrm>
        </p:spPr>
        <p:txBody>
          <a:bodyPr>
            <a:normAutofit fontScale="90000"/>
          </a:bodyPr>
          <a:lstStyle/>
          <a:p>
            <a:r>
              <a:rPr lang="en-US" dirty="0">
                <a:solidFill>
                  <a:srgbClr val="C00000"/>
                </a:solidFill>
              </a:rPr>
              <a:t>Progress So far</a:t>
            </a:r>
          </a:p>
        </p:txBody>
      </p:sp>
      <p:sp>
        <p:nvSpPr>
          <p:cNvPr id="4" name="Date Placeholder 3">
            <a:extLst>
              <a:ext uri="{FF2B5EF4-FFF2-40B4-BE49-F238E27FC236}">
                <a16:creationId xmlns:a16="http://schemas.microsoft.com/office/drawing/2014/main" id="{778EEA4E-C912-B01D-E6EF-A496EA617F13}"/>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CDD46A77-5BC6-403C-C3E4-E790B8E5E677}"/>
              </a:ext>
            </a:extLst>
          </p:cNvPr>
          <p:cNvSpPr>
            <a:spLocks noGrp="1"/>
          </p:cNvSpPr>
          <p:nvPr>
            <p:ph type="sldNum" sz="quarter" idx="12"/>
          </p:nvPr>
        </p:nvSpPr>
        <p:spPr/>
        <p:txBody>
          <a:bodyPr/>
          <a:lstStyle/>
          <a:p>
            <a:fld id="{84D618AA-8DAA-FF4E-B18D-27A1BA1C0151}" type="slidenum">
              <a:rPr lang="en-US" smtClean="0"/>
              <a:t>10</a:t>
            </a:fld>
            <a:endParaRPr lang="en-US"/>
          </a:p>
        </p:txBody>
      </p:sp>
      <p:sp>
        <p:nvSpPr>
          <p:cNvPr id="7" name="Rectangle 2">
            <a:extLst>
              <a:ext uri="{FF2B5EF4-FFF2-40B4-BE49-F238E27FC236}">
                <a16:creationId xmlns:a16="http://schemas.microsoft.com/office/drawing/2014/main" id="{0B84D18C-3543-80EF-E7A9-AD2516458BD0}"/>
              </a:ext>
            </a:extLst>
          </p:cNvPr>
          <p:cNvSpPr>
            <a:spLocks noGrp="1" noChangeArrowheads="1"/>
          </p:cNvSpPr>
          <p:nvPr>
            <p:ph idx="1"/>
          </p:nvPr>
        </p:nvSpPr>
        <p:spPr bwMode="auto">
          <a:xfrm>
            <a:off x="635681" y="992243"/>
            <a:ext cx="11131776"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eaLnBrk="0" fontAlgn="base" hangingPunct="0">
              <a:lnSpc>
                <a:spcPct val="100000"/>
              </a:lnSpc>
              <a:spcBef>
                <a:spcPct val="0"/>
              </a:spcBef>
              <a:spcAft>
                <a:spcPct val="0"/>
              </a:spcAft>
            </a:pPr>
            <a:r>
              <a:rPr kumimoji="0" lang="en-US" altLang="en-US" sz="2000" b="1" i="0" u="none" strike="noStrike" cap="none" normalizeH="0" baseline="0" dirty="0">
                <a:ln>
                  <a:noFill/>
                </a:ln>
                <a:solidFill>
                  <a:schemeClr val="tx1"/>
                </a:solidFill>
                <a:effectLst/>
                <a:latin typeface="Arial" panose="020B0604020202020204" pitchFamily="34" charset="0"/>
              </a:rPr>
              <a:t>GitHub Actions Integration:</a:t>
            </a:r>
            <a:r>
              <a:rPr kumimoji="0" lang="en-US" altLang="en-US" sz="2000" b="0" i="0" u="none" strike="noStrike" cap="none" normalizeH="0" baseline="0" dirty="0">
                <a:ln>
                  <a:noFill/>
                </a:ln>
                <a:solidFill>
                  <a:schemeClr val="tx1"/>
                </a:solidFill>
                <a:effectLst/>
                <a:latin typeface="Arial" panose="020B0604020202020204" pitchFamily="34" charset="0"/>
              </a:rPr>
              <a:t> Initial setup is completed, and testing has started on the repository before full integration into the codebase. </a:t>
            </a:r>
          </a:p>
          <a:p>
            <a:pPr algn="just" eaLnBrk="0" fontAlgn="base" hangingPunct="0">
              <a:lnSpc>
                <a:spcPct val="100000"/>
              </a:lnSpc>
              <a:spcBef>
                <a:spcPct val="0"/>
              </a:spcBef>
              <a:spcAft>
                <a:spcPct val="0"/>
              </a:spcAft>
            </a:pPr>
            <a:r>
              <a:rPr kumimoji="0" lang="en-US" altLang="en-US" sz="2000" b="1" i="0" u="none" strike="noStrike" cap="none" normalizeH="0" baseline="0" dirty="0" err="1">
                <a:ln>
                  <a:noFill/>
                </a:ln>
                <a:solidFill>
                  <a:schemeClr val="tx1"/>
                </a:solidFill>
                <a:effectLst/>
                <a:latin typeface="Arial" panose="020B0604020202020204" pitchFamily="34" charset="0"/>
              </a:rPr>
              <a:t>Metaflow</a:t>
            </a:r>
            <a:r>
              <a:rPr kumimoji="0" lang="en-US" altLang="en-US" sz="2000" b="1" i="0" u="none" strike="noStrike" cap="none" normalizeH="0" baseline="0" dirty="0">
                <a:ln>
                  <a:noFill/>
                </a:ln>
                <a:solidFill>
                  <a:schemeClr val="tx1"/>
                </a:solidFill>
                <a:effectLst/>
                <a:latin typeface="Arial" panose="020B0604020202020204" pitchFamily="34" charset="0"/>
              </a:rPr>
              <a:t> Documentation:</a:t>
            </a:r>
            <a:r>
              <a:rPr kumimoji="0" lang="en-US" altLang="en-US" sz="2000" b="0" i="0" u="none" strike="noStrike" cap="none" normalizeH="0" baseline="0" dirty="0">
                <a:ln>
                  <a:noFill/>
                </a:ln>
                <a:solidFill>
                  <a:schemeClr val="tx1"/>
                </a:solidFill>
                <a:effectLst/>
                <a:latin typeface="Arial" panose="020B0604020202020204" pitchFamily="34" charset="0"/>
              </a:rPr>
              <a:t> Currently being reviewed and will be completed soon for streamlined workflow management. </a:t>
            </a:r>
          </a:p>
          <a:p>
            <a:pPr algn="just" eaLnBrk="0" fontAlgn="base" hangingPunct="0">
              <a:lnSpc>
                <a:spcPct val="100000"/>
              </a:lnSpc>
              <a:spcBef>
                <a:spcPct val="0"/>
              </a:spcBef>
              <a:spcAft>
                <a:spcPct val="0"/>
              </a:spcAft>
            </a:pPr>
            <a:r>
              <a:rPr kumimoji="0" lang="en-US" altLang="en-US" sz="2000" b="1" i="0" u="none" strike="noStrike" cap="none" normalizeH="0" baseline="0" dirty="0">
                <a:ln>
                  <a:noFill/>
                </a:ln>
                <a:solidFill>
                  <a:schemeClr val="tx1"/>
                </a:solidFill>
                <a:effectLst/>
                <a:latin typeface="Arial" panose="020B0604020202020204" pitchFamily="34" charset="0"/>
              </a:rPr>
              <a:t>Power BI &amp; Chatbot Development:</a:t>
            </a:r>
            <a:r>
              <a:rPr kumimoji="0" lang="en-US" altLang="en-US" sz="2000" b="0" i="0" u="none" strike="noStrike" cap="none" normalizeH="0" baseline="0" dirty="0">
                <a:ln>
                  <a:noFill/>
                </a:ln>
                <a:solidFill>
                  <a:schemeClr val="tx1"/>
                </a:solidFill>
                <a:effectLst/>
                <a:latin typeface="Arial" panose="020B0604020202020204" pitchFamily="34" charset="0"/>
              </a:rPr>
              <a:t> A basic Power BI dashboard is created, with additional features planned, while the chatbot is in preparation using the current dataset for training. </a:t>
            </a:r>
          </a:p>
        </p:txBody>
      </p:sp>
      <p:pic>
        <p:nvPicPr>
          <p:cNvPr id="9" name="Picture 8">
            <a:extLst>
              <a:ext uri="{FF2B5EF4-FFF2-40B4-BE49-F238E27FC236}">
                <a16:creationId xmlns:a16="http://schemas.microsoft.com/office/drawing/2014/main" id="{937283D9-2F3D-438E-D5A5-CF8DFA9DDC6F}"/>
              </a:ext>
            </a:extLst>
          </p:cNvPr>
          <p:cNvPicPr>
            <a:picLocks noChangeAspect="1"/>
          </p:cNvPicPr>
          <p:nvPr/>
        </p:nvPicPr>
        <p:blipFill>
          <a:blip r:embed="rId2"/>
          <a:srcRect/>
          <a:stretch/>
        </p:blipFill>
        <p:spPr>
          <a:xfrm>
            <a:off x="261257" y="3005922"/>
            <a:ext cx="4506685" cy="3231592"/>
          </a:xfrm>
          <a:prstGeom prst="rect">
            <a:avLst/>
          </a:prstGeom>
        </p:spPr>
      </p:pic>
      <p:pic>
        <p:nvPicPr>
          <p:cNvPr id="6" name="Picture 5">
            <a:extLst>
              <a:ext uri="{FF2B5EF4-FFF2-40B4-BE49-F238E27FC236}">
                <a16:creationId xmlns:a16="http://schemas.microsoft.com/office/drawing/2014/main" id="{01964BF5-7B3C-8505-AC7F-A494DE4556FB}"/>
              </a:ext>
            </a:extLst>
          </p:cNvPr>
          <p:cNvPicPr>
            <a:picLocks noChangeAspect="1"/>
          </p:cNvPicPr>
          <p:nvPr/>
        </p:nvPicPr>
        <p:blipFill>
          <a:blip r:embed="rId3"/>
          <a:stretch>
            <a:fillRect/>
          </a:stretch>
        </p:blipFill>
        <p:spPr>
          <a:xfrm>
            <a:off x="5072742" y="3017870"/>
            <a:ext cx="7007679" cy="1732382"/>
          </a:xfrm>
          <a:prstGeom prst="rect">
            <a:avLst/>
          </a:prstGeom>
        </p:spPr>
      </p:pic>
      <p:pic>
        <p:nvPicPr>
          <p:cNvPr id="10" name="Picture 9">
            <a:extLst>
              <a:ext uri="{FF2B5EF4-FFF2-40B4-BE49-F238E27FC236}">
                <a16:creationId xmlns:a16="http://schemas.microsoft.com/office/drawing/2014/main" id="{3E7A406C-DDCB-2756-0B3F-85C3AF1C27E3}"/>
              </a:ext>
            </a:extLst>
          </p:cNvPr>
          <p:cNvPicPr>
            <a:picLocks noChangeAspect="1"/>
          </p:cNvPicPr>
          <p:nvPr/>
        </p:nvPicPr>
        <p:blipFill>
          <a:blip r:embed="rId4"/>
          <a:stretch>
            <a:fillRect/>
          </a:stretch>
        </p:blipFill>
        <p:spPr>
          <a:xfrm>
            <a:off x="5127170" y="4760322"/>
            <a:ext cx="6340929" cy="1648642"/>
          </a:xfrm>
          <a:prstGeom prst="rect">
            <a:avLst/>
          </a:prstGeom>
        </p:spPr>
      </p:pic>
    </p:spTree>
    <p:extLst>
      <p:ext uri="{BB962C8B-B14F-4D97-AF65-F5344CB8AC3E}">
        <p14:creationId xmlns:p14="http://schemas.microsoft.com/office/powerpoint/2010/main" val="2133036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154124-6EEB-9B84-4741-5321A4BB28F0}"/>
              </a:ext>
            </a:extLst>
          </p:cNvPr>
          <p:cNvSpPr>
            <a:spLocks noGrp="1"/>
          </p:cNvSpPr>
          <p:nvPr>
            <p:ph idx="1"/>
          </p:nvPr>
        </p:nvSpPr>
        <p:spPr>
          <a:xfrm>
            <a:off x="859971" y="998311"/>
            <a:ext cx="10515600" cy="4351338"/>
          </a:xfrm>
        </p:spPr>
        <p:txBody>
          <a:bodyPr/>
          <a:lstStyle/>
          <a:p>
            <a:r>
              <a:rPr lang="en-IN" dirty="0"/>
              <a:t>The </a:t>
            </a:r>
            <a:r>
              <a:rPr lang="en-IN" dirty="0" err="1"/>
              <a:t>PowerBI</a:t>
            </a:r>
            <a:r>
              <a:rPr lang="en-IN" dirty="0"/>
              <a:t> dashboard outputs are as follows:</a:t>
            </a:r>
          </a:p>
        </p:txBody>
      </p:sp>
      <p:sp>
        <p:nvSpPr>
          <p:cNvPr id="4" name="Date Placeholder 3">
            <a:extLst>
              <a:ext uri="{FF2B5EF4-FFF2-40B4-BE49-F238E27FC236}">
                <a16:creationId xmlns:a16="http://schemas.microsoft.com/office/drawing/2014/main" id="{EF3BBF36-D882-D631-F26A-7A634A73F556}"/>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75B6B34F-477C-43AA-BA07-70B8C98C26EA}"/>
              </a:ext>
            </a:extLst>
          </p:cNvPr>
          <p:cNvSpPr>
            <a:spLocks noGrp="1"/>
          </p:cNvSpPr>
          <p:nvPr>
            <p:ph type="sldNum" sz="quarter" idx="12"/>
          </p:nvPr>
        </p:nvSpPr>
        <p:spPr/>
        <p:txBody>
          <a:bodyPr/>
          <a:lstStyle/>
          <a:p>
            <a:fld id="{84D618AA-8DAA-FF4E-B18D-27A1BA1C0151}" type="slidenum">
              <a:rPr lang="en-US" smtClean="0"/>
              <a:t>11</a:t>
            </a:fld>
            <a:endParaRPr lang="en-US"/>
          </a:p>
        </p:txBody>
      </p:sp>
      <p:sp>
        <p:nvSpPr>
          <p:cNvPr id="8" name="Title 1">
            <a:extLst>
              <a:ext uri="{FF2B5EF4-FFF2-40B4-BE49-F238E27FC236}">
                <a16:creationId xmlns:a16="http://schemas.microsoft.com/office/drawing/2014/main" id="{851FD5B7-AD6E-F11B-EF6B-FAF1950ED4F5}"/>
              </a:ext>
            </a:extLst>
          </p:cNvPr>
          <p:cNvSpPr txBox="1">
            <a:spLocks/>
          </p:cNvSpPr>
          <p:nvPr/>
        </p:nvSpPr>
        <p:spPr>
          <a:xfrm>
            <a:off x="960864" y="18256"/>
            <a:ext cx="10515600" cy="8180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solidFill>
                  <a:srgbClr val="C00000"/>
                </a:solidFill>
              </a:rPr>
              <a:t>PowerBI</a:t>
            </a:r>
            <a:r>
              <a:rPr lang="en-US" dirty="0">
                <a:solidFill>
                  <a:srgbClr val="C00000"/>
                </a:solidFill>
              </a:rPr>
              <a:t> Dashboard</a:t>
            </a:r>
          </a:p>
        </p:txBody>
      </p:sp>
      <p:pic>
        <p:nvPicPr>
          <p:cNvPr id="6" name="Picture 5">
            <a:extLst>
              <a:ext uri="{FF2B5EF4-FFF2-40B4-BE49-F238E27FC236}">
                <a16:creationId xmlns:a16="http://schemas.microsoft.com/office/drawing/2014/main" id="{887E8269-2B99-1AE2-5A22-F1A35CC21209}"/>
              </a:ext>
            </a:extLst>
          </p:cNvPr>
          <p:cNvPicPr>
            <a:picLocks noChangeAspect="1"/>
          </p:cNvPicPr>
          <p:nvPr/>
        </p:nvPicPr>
        <p:blipFill>
          <a:blip r:embed="rId2"/>
          <a:stretch>
            <a:fillRect/>
          </a:stretch>
        </p:blipFill>
        <p:spPr>
          <a:xfrm>
            <a:off x="620487" y="1631072"/>
            <a:ext cx="4288970" cy="2295269"/>
          </a:xfrm>
          <a:prstGeom prst="rect">
            <a:avLst/>
          </a:prstGeom>
        </p:spPr>
      </p:pic>
      <p:pic>
        <p:nvPicPr>
          <p:cNvPr id="9" name="Picture 8">
            <a:extLst>
              <a:ext uri="{FF2B5EF4-FFF2-40B4-BE49-F238E27FC236}">
                <a16:creationId xmlns:a16="http://schemas.microsoft.com/office/drawing/2014/main" id="{1EF16056-E731-DE11-4663-7891D0E705BA}"/>
              </a:ext>
            </a:extLst>
          </p:cNvPr>
          <p:cNvPicPr>
            <a:picLocks noChangeAspect="1"/>
          </p:cNvPicPr>
          <p:nvPr/>
        </p:nvPicPr>
        <p:blipFill>
          <a:blip r:embed="rId3"/>
          <a:stretch>
            <a:fillRect/>
          </a:stretch>
        </p:blipFill>
        <p:spPr>
          <a:xfrm>
            <a:off x="7052120" y="1621971"/>
            <a:ext cx="4482316" cy="2405743"/>
          </a:xfrm>
          <a:prstGeom prst="rect">
            <a:avLst/>
          </a:prstGeom>
        </p:spPr>
      </p:pic>
      <p:pic>
        <p:nvPicPr>
          <p:cNvPr id="11" name="Picture 10">
            <a:extLst>
              <a:ext uri="{FF2B5EF4-FFF2-40B4-BE49-F238E27FC236}">
                <a16:creationId xmlns:a16="http://schemas.microsoft.com/office/drawing/2014/main" id="{83D94F69-A927-8981-17C1-8BD7488AFEB5}"/>
              </a:ext>
            </a:extLst>
          </p:cNvPr>
          <p:cNvPicPr>
            <a:picLocks noChangeAspect="1"/>
          </p:cNvPicPr>
          <p:nvPr/>
        </p:nvPicPr>
        <p:blipFill>
          <a:blip r:embed="rId4"/>
          <a:stretch>
            <a:fillRect/>
          </a:stretch>
        </p:blipFill>
        <p:spPr>
          <a:xfrm>
            <a:off x="3686126" y="4223657"/>
            <a:ext cx="4489044" cy="2402340"/>
          </a:xfrm>
          <a:prstGeom prst="rect">
            <a:avLst/>
          </a:prstGeom>
        </p:spPr>
      </p:pic>
    </p:spTree>
    <p:extLst>
      <p:ext uri="{BB962C8B-B14F-4D97-AF65-F5344CB8AC3E}">
        <p14:creationId xmlns:p14="http://schemas.microsoft.com/office/powerpoint/2010/main" val="2728011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05F1097-999F-4626-E668-D9B9FA3780FA}"/>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2F223A94-A9B2-0BF6-9963-AD348C5E2EE6}"/>
              </a:ext>
            </a:extLst>
          </p:cNvPr>
          <p:cNvSpPr>
            <a:spLocks noGrp="1"/>
          </p:cNvSpPr>
          <p:nvPr>
            <p:ph type="sldNum" sz="quarter" idx="12"/>
          </p:nvPr>
        </p:nvSpPr>
        <p:spPr/>
        <p:txBody>
          <a:bodyPr/>
          <a:lstStyle/>
          <a:p>
            <a:fld id="{84D618AA-8DAA-FF4E-B18D-27A1BA1C0151}" type="slidenum">
              <a:rPr lang="en-US" smtClean="0"/>
              <a:t>12</a:t>
            </a:fld>
            <a:endParaRPr lang="en-US"/>
          </a:p>
        </p:txBody>
      </p:sp>
      <p:sp>
        <p:nvSpPr>
          <p:cNvPr id="8" name="Title 1">
            <a:extLst>
              <a:ext uri="{FF2B5EF4-FFF2-40B4-BE49-F238E27FC236}">
                <a16:creationId xmlns:a16="http://schemas.microsoft.com/office/drawing/2014/main" id="{DA0A2CA2-4E75-FF53-9A1D-57C26EACBCD5}"/>
              </a:ext>
            </a:extLst>
          </p:cNvPr>
          <p:cNvSpPr>
            <a:spLocks noGrp="1"/>
          </p:cNvSpPr>
          <p:nvPr>
            <p:ph type="title"/>
          </p:nvPr>
        </p:nvSpPr>
        <p:spPr>
          <a:xfrm>
            <a:off x="938561" y="136525"/>
            <a:ext cx="10515600" cy="649636"/>
          </a:xfrm>
        </p:spPr>
        <p:txBody>
          <a:bodyPr>
            <a:normAutofit fontScale="90000"/>
          </a:bodyPr>
          <a:lstStyle/>
          <a:p>
            <a:r>
              <a:rPr lang="en-US" dirty="0">
                <a:solidFill>
                  <a:srgbClr val="C00000"/>
                </a:solidFill>
              </a:rPr>
              <a:t>System Flowchart</a:t>
            </a:r>
          </a:p>
        </p:txBody>
      </p:sp>
      <p:pic>
        <p:nvPicPr>
          <p:cNvPr id="10" name="Picture 9">
            <a:extLst>
              <a:ext uri="{FF2B5EF4-FFF2-40B4-BE49-F238E27FC236}">
                <a16:creationId xmlns:a16="http://schemas.microsoft.com/office/drawing/2014/main" id="{F31D4D77-1DFD-E8AE-38F7-4003868CA57E}"/>
              </a:ext>
            </a:extLst>
          </p:cNvPr>
          <p:cNvPicPr>
            <a:picLocks noChangeAspect="1"/>
          </p:cNvPicPr>
          <p:nvPr/>
        </p:nvPicPr>
        <p:blipFill>
          <a:blip r:embed="rId2"/>
          <a:stretch>
            <a:fillRect/>
          </a:stretch>
        </p:blipFill>
        <p:spPr>
          <a:xfrm>
            <a:off x="8301478" y="281972"/>
            <a:ext cx="3753654" cy="5879343"/>
          </a:xfrm>
          <a:prstGeom prst="rect">
            <a:avLst/>
          </a:prstGeom>
        </p:spPr>
      </p:pic>
      <p:pic>
        <p:nvPicPr>
          <p:cNvPr id="16" name="Picture 15">
            <a:extLst>
              <a:ext uri="{FF2B5EF4-FFF2-40B4-BE49-F238E27FC236}">
                <a16:creationId xmlns:a16="http://schemas.microsoft.com/office/drawing/2014/main" id="{5530B6CD-EBA5-AA34-9E39-4D5D77C349B6}"/>
              </a:ext>
            </a:extLst>
          </p:cNvPr>
          <p:cNvPicPr>
            <a:picLocks noChangeAspect="1"/>
          </p:cNvPicPr>
          <p:nvPr/>
        </p:nvPicPr>
        <p:blipFill>
          <a:blip r:embed="rId3"/>
          <a:stretch>
            <a:fillRect/>
          </a:stretch>
        </p:blipFill>
        <p:spPr>
          <a:xfrm>
            <a:off x="326572" y="4342039"/>
            <a:ext cx="8665029" cy="2044405"/>
          </a:xfrm>
          <a:prstGeom prst="rect">
            <a:avLst/>
          </a:prstGeom>
        </p:spPr>
      </p:pic>
      <p:pic>
        <p:nvPicPr>
          <p:cNvPr id="3074" name="Picture 2" descr="Step in to CI/CD: A Hands-On Guide to Building CI/CD Pipeline with ...">
            <a:extLst>
              <a:ext uri="{FF2B5EF4-FFF2-40B4-BE49-F238E27FC236}">
                <a16:creationId xmlns:a16="http://schemas.microsoft.com/office/drawing/2014/main" id="{6CD18271-DA72-B53C-E8EB-169E82E740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9228" y="0"/>
            <a:ext cx="8229600" cy="462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07413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2FEF9-9912-E578-144E-6ABB90E97A3C}"/>
              </a:ext>
            </a:extLst>
          </p:cNvPr>
          <p:cNvSpPr>
            <a:spLocks noGrp="1"/>
          </p:cNvSpPr>
          <p:nvPr>
            <p:ph type="title"/>
          </p:nvPr>
        </p:nvSpPr>
        <p:spPr>
          <a:xfrm>
            <a:off x="960864" y="18256"/>
            <a:ext cx="10515600" cy="818086"/>
          </a:xfrm>
        </p:spPr>
        <p:txBody>
          <a:bodyPr/>
          <a:lstStyle/>
          <a:p>
            <a:r>
              <a:rPr lang="en-US" dirty="0">
                <a:solidFill>
                  <a:srgbClr val="C00000"/>
                </a:solidFill>
              </a:rPr>
              <a:t>References </a:t>
            </a:r>
          </a:p>
        </p:txBody>
      </p:sp>
      <p:sp>
        <p:nvSpPr>
          <p:cNvPr id="3" name="Content Placeholder 2">
            <a:extLst>
              <a:ext uri="{FF2B5EF4-FFF2-40B4-BE49-F238E27FC236}">
                <a16:creationId xmlns:a16="http://schemas.microsoft.com/office/drawing/2014/main" id="{774F8A74-EC70-E7BE-48F9-BBC4279BCBF8}"/>
              </a:ext>
            </a:extLst>
          </p:cNvPr>
          <p:cNvSpPr>
            <a:spLocks noGrp="1"/>
          </p:cNvSpPr>
          <p:nvPr>
            <p:ph idx="1"/>
          </p:nvPr>
        </p:nvSpPr>
        <p:spPr>
          <a:xfrm>
            <a:off x="960864" y="931532"/>
            <a:ext cx="10515600" cy="5268545"/>
          </a:xfrm>
        </p:spPr>
        <p:txBody>
          <a:bodyPr>
            <a:normAutofit/>
          </a:bodyPr>
          <a:lstStyle/>
          <a:p>
            <a:pPr algn="just"/>
            <a:r>
              <a:rPr lang="en-US" sz="2800" dirty="0">
                <a:latin typeface="Times New Roman" panose="02020603050405020304" pitchFamily="18" charset="0"/>
                <a:cs typeface="Times New Roman" panose="02020603050405020304" pitchFamily="18" charset="0"/>
              </a:rPr>
              <a:t>Research Papers:</a:t>
            </a:r>
          </a:p>
          <a:p>
            <a:pPr marL="457200" indent="-457200" algn="just">
              <a:buAutoNum type="arabicPeriod"/>
            </a:pPr>
            <a:r>
              <a:rPr lang="en-US" sz="2800" dirty="0">
                <a:latin typeface="Times New Roman" panose="02020603050405020304" pitchFamily="18" charset="0"/>
                <a:cs typeface="Times New Roman" panose="02020603050405020304" pitchFamily="18" charset="0"/>
              </a:rPr>
              <a:t>Yadav, K., Yadav, M., &amp; Saini, S. (2021). Stock values predictions using deep learning based hybrid models. CAAI Transactions on Intelligence Technology, 6(3), 266-277. </a:t>
            </a:r>
            <a:r>
              <a:rPr lang="en-US" sz="2800" dirty="0">
                <a:latin typeface="Times New Roman" panose="02020603050405020304" pitchFamily="18" charset="0"/>
                <a:cs typeface="Times New Roman" panose="02020603050405020304" pitchFamily="18" charset="0"/>
                <a:hlinkClick r:id="rId2"/>
              </a:rPr>
              <a:t>https://doi.org/10.1049/cit2.12052</a:t>
            </a:r>
            <a:endParaRPr lang="en-US" sz="28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800" dirty="0">
                <a:latin typeface="Times New Roman" panose="02020603050405020304" pitchFamily="18" charset="0"/>
                <a:cs typeface="Times New Roman" panose="02020603050405020304" pitchFamily="18" charset="0"/>
              </a:rPr>
              <a:t>Long, W., Gao, J., Bai, K., &amp; others. (2024). A hybrid model for stock price prediction based on multi-view heterogeneous data. Financial Innovation, 10, 48. </a:t>
            </a:r>
            <a:r>
              <a:rPr lang="en-US" sz="2800" dirty="0">
                <a:latin typeface="Times New Roman" panose="02020603050405020304" pitchFamily="18" charset="0"/>
                <a:cs typeface="Times New Roman" panose="02020603050405020304" pitchFamily="18" charset="0"/>
                <a:hlinkClick r:id="rId3"/>
              </a:rPr>
              <a:t>https://doi.org/10.1186/s40854-023-00519-w</a:t>
            </a:r>
            <a:endParaRPr lang="en-US" sz="28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800" dirty="0" err="1">
                <a:latin typeface="Times New Roman" panose="02020603050405020304" pitchFamily="18" charset="0"/>
                <a:cs typeface="Times New Roman" panose="02020603050405020304" pitchFamily="18" charset="0"/>
              </a:rPr>
              <a:t>Srivinay</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Manujakshi</a:t>
            </a:r>
            <a:r>
              <a:rPr lang="en-US" sz="2800" dirty="0">
                <a:latin typeface="Times New Roman" panose="02020603050405020304" pitchFamily="18" charset="0"/>
                <a:cs typeface="Times New Roman" panose="02020603050405020304" pitchFamily="18" charset="0"/>
              </a:rPr>
              <a:t>, B. C., </a:t>
            </a:r>
            <a:r>
              <a:rPr lang="en-US" sz="2800" dirty="0" err="1">
                <a:latin typeface="Times New Roman" panose="02020603050405020304" pitchFamily="18" charset="0"/>
                <a:cs typeface="Times New Roman" panose="02020603050405020304" pitchFamily="18" charset="0"/>
              </a:rPr>
              <a:t>Kabadi</a:t>
            </a:r>
            <a:r>
              <a:rPr lang="en-US" sz="2800" dirty="0">
                <a:latin typeface="Times New Roman" panose="02020603050405020304" pitchFamily="18" charset="0"/>
                <a:cs typeface="Times New Roman" panose="02020603050405020304" pitchFamily="18" charset="0"/>
              </a:rPr>
              <a:t>, M. G., &amp; Naik, N. (2022). A hybrid stock price prediction model based on PRE and deep neural network. Data, 7(5), 51. </a:t>
            </a:r>
            <a:r>
              <a:rPr lang="en-US" sz="2800" dirty="0">
                <a:latin typeface="Times New Roman" panose="02020603050405020304" pitchFamily="18" charset="0"/>
                <a:cs typeface="Times New Roman" panose="02020603050405020304" pitchFamily="18" charset="0"/>
                <a:hlinkClick r:id="rId4"/>
              </a:rPr>
              <a:t>https://doi.org/10.3390/data7050051</a:t>
            </a:r>
            <a:endParaRPr lang="en-US" sz="28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9E87B724-C85B-3549-6A16-A3B39A98E304}"/>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B7AC5ABC-018A-1C83-9D6C-E8720B16A60A}"/>
              </a:ext>
            </a:extLst>
          </p:cNvPr>
          <p:cNvSpPr>
            <a:spLocks noGrp="1"/>
          </p:cNvSpPr>
          <p:nvPr>
            <p:ph type="sldNum" sz="quarter" idx="12"/>
          </p:nvPr>
        </p:nvSpPr>
        <p:spPr/>
        <p:txBody>
          <a:bodyPr/>
          <a:lstStyle/>
          <a:p>
            <a:fld id="{84D618AA-8DAA-FF4E-B18D-27A1BA1C0151}" type="slidenum">
              <a:rPr lang="en-US" smtClean="0"/>
              <a:t>13</a:t>
            </a:fld>
            <a:endParaRPr lang="en-US"/>
          </a:p>
        </p:txBody>
      </p:sp>
    </p:spTree>
    <p:extLst>
      <p:ext uri="{BB962C8B-B14F-4D97-AF65-F5344CB8AC3E}">
        <p14:creationId xmlns:p14="http://schemas.microsoft.com/office/powerpoint/2010/main" val="18642889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5C3921CD-DDE5-4B57-8FDF-B37ADE4EDA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1219" y="3985"/>
            <a:ext cx="9747620" cy="6858000"/>
            <a:chOff x="1318434" y="36937"/>
            <a:chExt cx="9747620" cy="6858000"/>
          </a:xfrm>
        </p:grpSpPr>
        <p:sp>
          <p:nvSpPr>
            <p:cNvPr id="14" name="Freeform: Shape 13">
              <a:extLst>
                <a:ext uri="{FF2B5EF4-FFF2-40B4-BE49-F238E27FC236}">
                  <a16:creationId xmlns:a16="http://schemas.microsoft.com/office/drawing/2014/main" id="{A4CBEDF6-7B5F-471F-AF99-301A23748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1D43DB10-4F84-47C2-8170-CB9EED8667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9F35C7A0-1526-4D97-BCD8-91B3576E3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1009574A-38B7-43A8-A925-1FB54C6B1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EA3AAA50-DE22-4E5D-9064-A37786C590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 name="TextBox 5">
            <a:extLst>
              <a:ext uri="{FF2B5EF4-FFF2-40B4-BE49-F238E27FC236}">
                <a16:creationId xmlns:a16="http://schemas.microsoft.com/office/drawing/2014/main" id="{41E5E8F1-A06E-2EB2-7E12-8293E30D3EE6}"/>
              </a:ext>
            </a:extLst>
          </p:cNvPr>
          <p:cNvSpPr txBox="1"/>
          <p:nvPr/>
        </p:nvSpPr>
        <p:spPr>
          <a:xfrm>
            <a:off x="3055954" y="2979336"/>
            <a:ext cx="6266466" cy="2430864"/>
          </a:xfrm>
          <a:prstGeom prst="rect">
            <a:avLst/>
          </a:prstGeom>
        </p:spPr>
        <p:txBody>
          <a:bodyPr vert="horz" lIns="91440" tIns="45720" rIns="91440" bIns="45720" rtlCol="0" anchor="t">
            <a:normAutofit fontScale="92500"/>
          </a:bodyPr>
          <a:lstStyle/>
          <a:p>
            <a:pPr>
              <a:lnSpc>
                <a:spcPct val="90000"/>
              </a:lnSpc>
              <a:spcAft>
                <a:spcPts val="600"/>
              </a:spcAft>
            </a:pPr>
            <a:r>
              <a:rPr lang="en-US" sz="9600" dirty="0">
                <a:solidFill>
                  <a:schemeClr val="accent2"/>
                </a:solidFill>
                <a:latin typeface="Segoe Print" panose="02000800000000000000" pitchFamily="2" charset="0"/>
              </a:rPr>
              <a:t>Thank you </a:t>
            </a:r>
          </a:p>
        </p:txBody>
      </p:sp>
      <p:sp>
        <p:nvSpPr>
          <p:cNvPr id="4" name="Date Placeholder 3">
            <a:extLst>
              <a:ext uri="{FF2B5EF4-FFF2-40B4-BE49-F238E27FC236}">
                <a16:creationId xmlns:a16="http://schemas.microsoft.com/office/drawing/2014/main" id="{A64D189C-F6DD-A3E4-808A-9B95C96185D3}"/>
              </a:ext>
            </a:extLst>
          </p:cNvPr>
          <p:cNvSpPr>
            <a:spLocks noGrp="1"/>
          </p:cNvSpPr>
          <p:nvPr>
            <p:ph type="dt" sz="half" idx="10"/>
          </p:nvPr>
        </p:nvSpPr>
        <p:spPr>
          <a:xfrm>
            <a:off x="804672" y="6356350"/>
            <a:ext cx="2743200" cy="365125"/>
          </a:xfrm>
        </p:spPr>
        <p:txBody>
          <a:bodyPr vert="horz" lIns="91440" tIns="45720" rIns="91440" bIns="45720" rtlCol="0" anchor="ctr">
            <a:normAutofit/>
          </a:bodyPr>
          <a:lstStyle/>
          <a:p>
            <a:pPr>
              <a:spcAft>
                <a:spcPts val="600"/>
              </a:spcAft>
            </a:pPr>
            <a:fld id="{3E200D22-A913-914D-B06C-E294256DAC47}" type="datetime1">
              <a:rPr lang="en-US" smtClean="0">
                <a:solidFill>
                  <a:schemeClr val="tx1">
                    <a:tint val="75000"/>
                  </a:schemeClr>
                </a:solidFill>
              </a:rPr>
              <a:pPr>
                <a:spcAft>
                  <a:spcPts val="600"/>
                </a:spcAft>
              </a:pPr>
              <a:t>3/2/2025</a:t>
            </a:fld>
            <a:endParaRPr lang="en-US">
              <a:solidFill>
                <a:schemeClr val="tx1">
                  <a:tint val="75000"/>
                </a:schemeClr>
              </a:solidFill>
            </a:endParaRPr>
          </a:p>
        </p:txBody>
      </p:sp>
      <p:sp>
        <p:nvSpPr>
          <p:cNvPr id="5" name="Slide Number Placeholder 4">
            <a:extLst>
              <a:ext uri="{FF2B5EF4-FFF2-40B4-BE49-F238E27FC236}">
                <a16:creationId xmlns:a16="http://schemas.microsoft.com/office/drawing/2014/main" id="{5128E987-BDD7-6883-2F5F-F8217E2B435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84D618AA-8DAA-FF4E-B18D-27A1BA1C0151}" type="slidenum">
              <a:rPr lang="en-US" smtClean="0">
                <a:solidFill>
                  <a:schemeClr val="tx1">
                    <a:tint val="75000"/>
                  </a:schemeClr>
                </a:solidFill>
              </a:rPr>
              <a:pPr>
                <a:spcAft>
                  <a:spcPts val="600"/>
                </a:spcAft>
              </a:pPr>
              <a:t>14</a:t>
            </a:fld>
            <a:endParaRPr lang="en-US">
              <a:solidFill>
                <a:schemeClr val="tx1">
                  <a:tint val="75000"/>
                </a:schemeClr>
              </a:solidFill>
            </a:endParaRPr>
          </a:p>
        </p:txBody>
      </p:sp>
    </p:spTree>
    <p:extLst>
      <p:ext uri="{BB962C8B-B14F-4D97-AF65-F5344CB8AC3E}">
        <p14:creationId xmlns:p14="http://schemas.microsoft.com/office/powerpoint/2010/main" val="3481950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97F10-DA1D-9DA6-495E-7C2901A5FC1B}"/>
              </a:ext>
            </a:extLst>
          </p:cNvPr>
          <p:cNvSpPr>
            <a:spLocks noGrp="1"/>
          </p:cNvSpPr>
          <p:nvPr>
            <p:ph type="title"/>
          </p:nvPr>
        </p:nvSpPr>
        <p:spPr>
          <a:xfrm>
            <a:off x="1027771" y="136525"/>
            <a:ext cx="10515600" cy="605031"/>
          </a:xfrm>
        </p:spPr>
        <p:txBody>
          <a:bodyPr>
            <a:normAutofit fontScale="90000"/>
          </a:bodyPr>
          <a:lstStyle/>
          <a:p>
            <a:r>
              <a:rPr lang="en-US" dirty="0">
                <a:solidFill>
                  <a:srgbClr val="C00000"/>
                </a:solidFill>
              </a:rPr>
              <a:t>Content </a:t>
            </a:r>
          </a:p>
        </p:txBody>
      </p:sp>
      <p:sp>
        <p:nvSpPr>
          <p:cNvPr id="3" name="Content Placeholder 2">
            <a:extLst>
              <a:ext uri="{FF2B5EF4-FFF2-40B4-BE49-F238E27FC236}">
                <a16:creationId xmlns:a16="http://schemas.microsoft.com/office/drawing/2014/main" id="{1CF1DB69-3B74-8698-B4B3-1DAD890533BD}"/>
              </a:ext>
            </a:extLst>
          </p:cNvPr>
          <p:cNvSpPr>
            <a:spLocks noGrp="1"/>
          </p:cNvSpPr>
          <p:nvPr>
            <p:ph idx="1"/>
          </p:nvPr>
        </p:nvSpPr>
        <p:spPr>
          <a:xfrm>
            <a:off x="1027771" y="1145400"/>
            <a:ext cx="10515600" cy="4965468"/>
          </a:xfrm>
        </p:spPr>
        <p:txBody>
          <a:bodyPr/>
          <a:lstStyle/>
          <a:p>
            <a:r>
              <a:rPr lang="en-US" sz="2800" dirty="0">
                <a:latin typeface="Times New Roman" panose="02020603050405020304" pitchFamily="18" charset="0"/>
                <a:cs typeface="Times New Roman" panose="02020603050405020304" pitchFamily="18" charset="0"/>
              </a:rPr>
              <a:t>Problem Statement</a:t>
            </a:r>
          </a:p>
          <a:p>
            <a:r>
              <a:rPr lang="en-US" sz="2800" dirty="0">
                <a:latin typeface="Times New Roman" panose="02020603050405020304" pitchFamily="18" charset="0"/>
                <a:cs typeface="Times New Roman" panose="02020603050405020304" pitchFamily="18" charset="0"/>
              </a:rPr>
              <a:t>Literature Review</a:t>
            </a:r>
          </a:p>
          <a:p>
            <a:r>
              <a:rPr lang="en-US" sz="2800" dirty="0">
                <a:latin typeface="Times New Roman" panose="02020603050405020304" pitchFamily="18" charset="0"/>
                <a:cs typeface="Times New Roman" panose="02020603050405020304" pitchFamily="18" charset="0"/>
              </a:rPr>
              <a:t>Research Methodology</a:t>
            </a:r>
          </a:p>
          <a:p>
            <a:r>
              <a:rPr lang="en-US" sz="2800" dirty="0">
                <a:latin typeface="Times New Roman" panose="02020603050405020304" pitchFamily="18" charset="0"/>
                <a:cs typeface="Times New Roman" panose="02020603050405020304" pitchFamily="18" charset="0"/>
              </a:rPr>
              <a:t>Expected Outcome</a:t>
            </a:r>
          </a:p>
          <a:p>
            <a:r>
              <a:rPr lang="en-US" sz="2800" dirty="0">
                <a:latin typeface="Times New Roman" panose="02020603050405020304" pitchFamily="18" charset="0"/>
                <a:cs typeface="Times New Roman" panose="02020603050405020304" pitchFamily="18" charset="0"/>
              </a:rPr>
              <a:t>Discussions</a:t>
            </a:r>
          </a:p>
          <a:p>
            <a:r>
              <a:rPr lang="en-US" sz="2800" dirty="0">
                <a:latin typeface="Times New Roman" panose="02020603050405020304" pitchFamily="18" charset="0"/>
                <a:cs typeface="Times New Roman" panose="02020603050405020304" pitchFamily="18" charset="0"/>
              </a:rPr>
              <a:t>Scope of Project</a:t>
            </a:r>
          </a:p>
          <a:p>
            <a:r>
              <a:rPr lang="en-US" sz="2800" dirty="0">
                <a:latin typeface="Times New Roman" panose="02020603050405020304" pitchFamily="18" charset="0"/>
                <a:cs typeface="Times New Roman" panose="02020603050405020304" pitchFamily="18" charset="0"/>
              </a:rPr>
              <a:t>Progress So far</a:t>
            </a:r>
            <a:endParaRPr lang="en-US" dirty="0"/>
          </a:p>
        </p:txBody>
      </p:sp>
      <p:sp>
        <p:nvSpPr>
          <p:cNvPr id="4" name="Date Placeholder 3">
            <a:extLst>
              <a:ext uri="{FF2B5EF4-FFF2-40B4-BE49-F238E27FC236}">
                <a16:creationId xmlns:a16="http://schemas.microsoft.com/office/drawing/2014/main" id="{B64491FD-50F9-C789-8247-9895F657EABA}"/>
              </a:ext>
            </a:extLst>
          </p:cNvPr>
          <p:cNvSpPr>
            <a:spLocks noGrp="1"/>
          </p:cNvSpPr>
          <p:nvPr>
            <p:ph type="dt" sz="half" idx="10"/>
          </p:nvPr>
        </p:nvSpPr>
        <p:spPr/>
        <p:txBody>
          <a:bodyPr/>
          <a:lstStyle/>
          <a:p>
            <a:fld id="{79BCDBF4-CB4E-6B41-840E-413D0B679B2D}" type="datetime1">
              <a:rPr lang="en-IN" smtClean="0"/>
              <a:t>02-03-2025</a:t>
            </a:fld>
            <a:endParaRPr lang="en-US"/>
          </a:p>
        </p:txBody>
      </p:sp>
      <p:sp>
        <p:nvSpPr>
          <p:cNvPr id="5" name="Slide Number Placeholder 4">
            <a:extLst>
              <a:ext uri="{FF2B5EF4-FFF2-40B4-BE49-F238E27FC236}">
                <a16:creationId xmlns:a16="http://schemas.microsoft.com/office/drawing/2014/main" id="{54B85A92-5543-6804-6E42-15BD57CEB565}"/>
              </a:ext>
            </a:extLst>
          </p:cNvPr>
          <p:cNvSpPr>
            <a:spLocks noGrp="1"/>
          </p:cNvSpPr>
          <p:nvPr>
            <p:ph type="sldNum" sz="quarter" idx="12"/>
          </p:nvPr>
        </p:nvSpPr>
        <p:spPr/>
        <p:txBody>
          <a:bodyPr/>
          <a:lstStyle/>
          <a:p>
            <a:fld id="{84D618AA-8DAA-FF4E-B18D-27A1BA1C0151}" type="slidenum">
              <a:rPr lang="en-US" smtClean="0"/>
              <a:t>2</a:t>
            </a:fld>
            <a:endParaRPr lang="en-US"/>
          </a:p>
        </p:txBody>
      </p:sp>
    </p:spTree>
    <p:extLst>
      <p:ext uri="{BB962C8B-B14F-4D97-AF65-F5344CB8AC3E}">
        <p14:creationId xmlns:p14="http://schemas.microsoft.com/office/powerpoint/2010/main" val="2173940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91CCDA-0266-6F06-BE4A-A6B3EF52E2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A8F743-A580-7BB7-A538-F015A25D64F5}"/>
              </a:ext>
            </a:extLst>
          </p:cNvPr>
          <p:cNvSpPr>
            <a:spLocks noGrp="1"/>
          </p:cNvSpPr>
          <p:nvPr>
            <p:ph type="title"/>
          </p:nvPr>
        </p:nvSpPr>
        <p:spPr>
          <a:xfrm>
            <a:off x="1061224" y="136525"/>
            <a:ext cx="10515600" cy="716543"/>
          </a:xfrm>
        </p:spPr>
        <p:txBody>
          <a:bodyPr/>
          <a:lstStyle/>
          <a:p>
            <a:r>
              <a:rPr lang="en-US" dirty="0">
                <a:solidFill>
                  <a:srgbClr val="C00000"/>
                </a:solidFill>
              </a:rPr>
              <a:t>Research Objective</a:t>
            </a:r>
          </a:p>
        </p:txBody>
      </p:sp>
      <p:sp>
        <p:nvSpPr>
          <p:cNvPr id="3" name="Content Placeholder 2">
            <a:extLst>
              <a:ext uri="{FF2B5EF4-FFF2-40B4-BE49-F238E27FC236}">
                <a16:creationId xmlns:a16="http://schemas.microsoft.com/office/drawing/2014/main" id="{082F3905-7A53-2CA4-5378-B17BCF06336E}"/>
              </a:ext>
            </a:extLst>
          </p:cNvPr>
          <p:cNvSpPr>
            <a:spLocks noGrp="1"/>
          </p:cNvSpPr>
          <p:nvPr>
            <p:ph idx="1"/>
          </p:nvPr>
        </p:nvSpPr>
        <p:spPr>
          <a:xfrm>
            <a:off x="1061224" y="1100795"/>
            <a:ext cx="10515600" cy="5032375"/>
          </a:xfrm>
        </p:spPr>
        <p:txBody>
          <a:bodyPr/>
          <a:lstStyle/>
          <a:p>
            <a:pPr algn="just"/>
            <a:r>
              <a:rPr lang="en-US" b="1" dirty="0"/>
              <a:t>Comprehensive Stock Prediction System </a:t>
            </a:r>
            <a:r>
              <a:rPr lang="en-US" dirty="0"/>
              <a:t>– Develop a vast and robust system for stock price forecasting and market insights.  </a:t>
            </a:r>
          </a:p>
          <a:p>
            <a:pPr algn="just"/>
            <a:r>
              <a:rPr lang="en-US" dirty="0"/>
              <a:t> </a:t>
            </a:r>
            <a:r>
              <a:rPr lang="en-US" b="1" dirty="0"/>
              <a:t>Advanced ML Implementation </a:t>
            </a:r>
            <a:r>
              <a:rPr lang="en-US" dirty="0"/>
              <a:t>– Utilize ARIMA, LSTM, and Transformer models to enhance predictive accuracy.  </a:t>
            </a:r>
          </a:p>
          <a:p>
            <a:pPr algn="just"/>
            <a:r>
              <a:rPr lang="en-US" dirty="0"/>
              <a:t> </a:t>
            </a:r>
            <a:r>
              <a:rPr lang="en-US" b="1" dirty="0"/>
              <a:t>Automated Workflow Management </a:t>
            </a:r>
            <a:r>
              <a:rPr lang="en-US" dirty="0"/>
              <a:t>– Integrate GitHub Actions for seamless data processing, model training, and deployment.  </a:t>
            </a:r>
          </a:p>
          <a:p>
            <a:pPr algn="just"/>
            <a:r>
              <a:rPr lang="en-US" dirty="0"/>
              <a:t> </a:t>
            </a:r>
            <a:r>
              <a:rPr lang="en-US" b="1" dirty="0"/>
              <a:t>Data Science Workflow Optimization </a:t>
            </a:r>
            <a:r>
              <a:rPr lang="en-US" dirty="0"/>
              <a:t>– Leverage </a:t>
            </a:r>
            <a:r>
              <a:rPr lang="en-US" dirty="0" err="1"/>
              <a:t>Metaflow</a:t>
            </a:r>
            <a:r>
              <a:rPr lang="en-US" dirty="0"/>
              <a:t> for efficient model versioning and pipeline management.  </a:t>
            </a:r>
          </a:p>
          <a:p>
            <a:pPr algn="just"/>
            <a:r>
              <a:rPr lang="en-US" dirty="0"/>
              <a:t> </a:t>
            </a:r>
            <a:r>
              <a:rPr lang="en-US" b="1" dirty="0"/>
              <a:t>Realtime Insights &amp; Alerts </a:t>
            </a:r>
            <a:r>
              <a:rPr lang="en-US" dirty="0"/>
              <a:t>– Implement Power BI dashboards, AI-driven chatbots, and real-time mailing for automated stock analysis.</a:t>
            </a:r>
          </a:p>
        </p:txBody>
      </p:sp>
      <p:sp>
        <p:nvSpPr>
          <p:cNvPr id="4" name="Date Placeholder 3">
            <a:extLst>
              <a:ext uri="{FF2B5EF4-FFF2-40B4-BE49-F238E27FC236}">
                <a16:creationId xmlns:a16="http://schemas.microsoft.com/office/drawing/2014/main" id="{C6EBB1C5-F43A-362C-79F2-54C9C41303CD}"/>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325DB6CF-A133-013C-F5CC-715679633BCD}"/>
              </a:ext>
            </a:extLst>
          </p:cNvPr>
          <p:cNvSpPr>
            <a:spLocks noGrp="1"/>
          </p:cNvSpPr>
          <p:nvPr>
            <p:ph type="sldNum" sz="quarter" idx="12"/>
          </p:nvPr>
        </p:nvSpPr>
        <p:spPr/>
        <p:txBody>
          <a:bodyPr/>
          <a:lstStyle/>
          <a:p>
            <a:fld id="{84D618AA-8DAA-FF4E-B18D-27A1BA1C0151}" type="slidenum">
              <a:rPr lang="en-US" smtClean="0"/>
              <a:t>3</a:t>
            </a:fld>
            <a:endParaRPr lang="en-US"/>
          </a:p>
        </p:txBody>
      </p:sp>
    </p:spTree>
    <p:extLst>
      <p:ext uri="{BB962C8B-B14F-4D97-AF65-F5344CB8AC3E}">
        <p14:creationId xmlns:p14="http://schemas.microsoft.com/office/powerpoint/2010/main" val="947035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1F61C-CC26-CDBE-EC91-F7A83BE12DB0}"/>
              </a:ext>
            </a:extLst>
          </p:cNvPr>
          <p:cNvSpPr>
            <a:spLocks noGrp="1"/>
          </p:cNvSpPr>
          <p:nvPr>
            <p:ph type="title"/>
          </p:nvPr>
        </p:nvSpPr>
        <p:spPr>
          <a:xfrm>
            <a:off x="1061224" y="136525"/>
            <a:ext cx="10515600" cy="716543"/>
          </a:xfrm>
        </p:spPr>
        <p:txBody>
          <a:bodyPr/>
          <a:lstStyle/>
          <a:p>
            <a:r>
              <a:rPr lang="en-US" dirty="0">
                <a:solidFill>
                  <a:srgbClr val="C00000"/>
                </a:solidFill>
              </a:rPr>
              <a:t>Problem Statement </a:t>
            </a:r>
          </a:p>
        </p:txBody>
      </p:sp>
      <p:sp>
        <p:nvSpPr>
          <p:cNvPr id="4" name="Date Placeholder 3">
            <a:extLst>
              <a:ext uri="{FF2B5EF4-FFF2-40B4-BE49-F238E27FC236}">
                <a16:creationId xmlns:a16="http://schemas.microsoft.com/office/drawing/2014/main" id="{489B7F21-CCF5-B3BE-70B3-5E901BF3BF00}"/>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21DCE47B-0F3C-4B01-0027-0F1B3FB9C4C8}"/>
              </a:ext>
            </a:extLst>
          </p:cNvPr>
          <p:cNvSpPr>
            <a:spLocks noGrp="1"/>
          </p:cNvSpPr>
          <p:nvPr>
            <p:ph type="sldNum" sz="quarter" idx="12"/>
          </p:nvPr>
        </p:nvSpPr>
        <p:spPr/>
        <p:txBody>
          <a:bodyPr/>
          <a:lstStyle/>
          <a:p>
            <a:fld id="{84D618AA-8DAA-FF4E-B18D-27A1BA1C0151}" type="slidenum">
              <a:rPr lang="en-US" smtClean="0"/>
              <a:t>4</a:t>
            </a:fld>
            <a:endParaRPr lang="en-US"/>
          </a:p>
        </p:txBody>
      </p:sp>
      <p:sp>
        <p:nvSpPr>
          <p:cNvPr id="8" name="Content Placeholder 7">
            <a:extLst>
              <a:ext uri="{FF2B5EF4-FFF2-40B4-BE49-F238E27FC236}">
                <a16:creationId xmlns:a16="http://schemas.microsoft.com/office/drawing/2014/main" id="{1060D851-C3CB-5871-0E07-9ADA81E15D79}"/>
              </a:ext>
            </a:extLst>
          </p:cNvPr>
          <p:cNvSpPr>
            <a:spLocks noGrp="1"/>
          </p:cNvSpPr>
          <p:nvPr>
            <p:ph idx="1"/>
          </p:nvPr>
        </p:nvSpPr>
        <p:spPr>
          <a:xfrm>
            <a:off x="936172" y="1313995"/>
            <a:ext cx="10515600" cy="4967061"/>
          </a:xfrm>
        </p:spPr>
        <p:txBody>
          <a:bodyPr>
            <a:normAutofit fontScale="92500" lnSpcReduction="10000"/>
          </a:bodyPr>
          <a:lstStyle/>
          <a:p>
            <a:pPr algn="just"/>
            <a:r>
              <a:rPr lang="en-US" b="1" dirty="0"/>
              <a:t>Stock Market Volatility </a:t>
            </a:r>
            <a:r>
              <a:rPr lang="en-US" dirty="0"/>
              <a:t>– Fluctuations make it challenging to predict stock prices accurately.  </a:t>
            </a:r>
          </a:p>
          <a:p>
            <a:pPr algn="just"/>
            <a:r>
              <a:rPr lang="en-US" dirty="0"/>
              <a:t> </a:t>
            </a:r>
            <a:r>
              <a:rPr lang="en-US" b="1" dirty="0"/>
              <a:t>Integration of Diverse Data </a:t>
            </a:r>
            <a:r>
              <a:rPr lang="en-US" dirty="0"/>
              <a:t>– Combining numerical stock data with financial news analysis is complex.  </a:t>
            </a:r>
          </a:p>
          <a:p>
            <a:pPr algn="just"/>
            <a:r>
              <a:rPr lang="en-US" dirty="0"/>
              <a:t> </a:t>
            </a:r>
            <a:r>
              <a:rPr lang="en-US" b="1" dirty="0"/>
              <a:t>Real-time Data Processing </a:t>
            </a:r>
            <a:r>
              <a:rPr lang="en-US" dirty="0"/>
              <a:t>– Ensuring fast and efficient handling of large timeseries datasets.  </a:t>
            </a:r>
          </a:p>
          <a:p>
            <a:pPr algn="just"/>
            <a:r>
              <a:rPr lang="en-US" dirty="0"/>
              <a:t> </a:t>
            </a:r>
            <a:r>
              <a:rPr lang="en-US" b="1" dirty="0"/>
              <a:t>Scalability Issues </a:t>
            </a:r>
            <a:r>
              <a:rPr lang="en-US" dirty="0"/>
              <a:t>– Managing increasing data volumes while maintaining system performance.  </a:t>
            </a:r>
          </a:p>
          <a:p>
            <a:pPr algn="just"/>
            <a:r>
              <a:rPr lang="en-US" dirty="0"/>
              <a:t> </a:t>
            </a:r>
            <a:r>
              <a:rPr lang="en-US" b="1" dirty="0"/>
              <a:t>Automation in Stock Analysis </a:t>
            </a:r>
            <a:r>
              <a:rPr lang="en-US" dirty="0"/>
              <a:t>– Need for AI-driven chatbots and automated insights for better decision-making.  </a:t>
            </a:r>
          </a:p>
          <a:p>
            <a:pPr algn="just"/>
            <a:r>
              <a:rPr lang="en-US" dirty="0"/>
              <a:t> </a:t>
            </a:r>
            <a:r>
              <a:rPr lang="en-US" b="1" dirty="0"/>
              <a:t>Efficient Notification System </a:t>
            </a:r>
            <a:r>
              <a:rPr lang="en-US" dirty="0"/>
              <a:t>– Automating alerts for market trends, stock changes, and predictive insights.</a:t>
            </a:r>
            <a:endParaRPr lang="en-IN" dirty="0"/>
          </a:p>
        </p:txBody>
      </p:sp>
    </p:spTree>
    <p:extLst>
      <p:ext uri="{BB962C8B-B14F-4D97-AF65-F5344CB8AC3E}">
        <p14:creationId xmlns:p14="http://schemas.microsoft.com/office/powerpoint/2010/main" val="636842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CE396-D756-25ED-0617-D0FC5906ADCD}"/>
              </a:ext>
            </a:extLst>
          </p:cNvPr>
          <p:cNvSpPr>
            <a:spLocks noGrp="1"/>
          </p:cNvSpPr>
          <p:nvPr>
            <p:ph type="title"/>
          </p:nvPr>
        </p:nvSpPr>
        <p:spPr>
          <a:xfrm>
            <a:off x="960863" y="136525"/>
            <a:ext cx="10515600" cy="694241"/>
          </a:xfrm>
        </p:spPr>
        <p:txBody>
          <a:bodyPr>
            <a:normAutofit fontScale="90000"/>
          </a:bodyPr>
          <a:lstStyle/>
          <a:p>
            <a:r>
              <a:rPr lang="en-US" dirty="0">
                <a:solidFill>
                  <a:srgbClr val="C00000"/>
                </a:solidFill>
              </a:rPr>
              <a:t>Literature Survey</a:t>
            </a:r>
          </a:p>
        </p:txBody>
      </p:sp>
      <p:sp>
        <p:nvSpPr>
          <p:cNvPr id="4" name="Date Placeholder 3">
            <a:extLst>
              <a:ext uri="{FF2B5EF4-FFF2-40B4-BE49-F238E27FC236}">
                <a16:creationId xmlns:a16="http://schemas.microsoft.com/office/drawing/2014/main" id="{B2B3E634-B856-B127-8AE9-6EEE506ABBE9}"/>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F00FEF3D-B8A6-8025-B509-F9C984071B8A}"/>
              </a:ext>
            </a:extLst>
          </p:cNvPr>
          <p:cNvSpPr>
            <a:spLocks noGrp="1"/>
          </p:cNvSpPr>
          <p:nvPr>
            <p:ph type="sldNum" sz="quarter" idx="12"/>
          </p:nvPr>
        </p:nvSpPr>
        <p:spPr/>
        <p:txBody>
          <a:bodyPr/>
          <a:lstStyle/>
          <a:p>
            <a:fld id="{84D618AA-8DAA-FF4E-B18D-27A1BA1C0151}" type="slidenum">
              <a:rPr lang="en-US" smtClean="0"/>
              <a:t>5</a:t>
            </a:fld>
            <a:endParaRPr lang="en-US"/>
          </a:p>
        </p:txBody>
      </p:sp>
      <p:sp>
        <p:nvSpPr>
          <p:cNvPr id="8" name="Content Placeholder 7">
            <a:extLst>
              <a:ext uri="{FF2B5EF4-FFF2-40B4-BE49-F238E27FC236}">
                <a16:creationId xmlns:a16="http://schemas.microsoft.com/office/drawing/2014/main" id="{72F7E9F7-6BE8-69BA-5C8D-78CB9B17AEA8}"/>
              </a:ext>
            </a:extLst>
          </p:cNvPr>
          <p:cNvSpPr>
            <a:spLocks noGrp="1"/>
          </p:cNvSpPr>
          <p:nvPr>
            <p:ph idx="1"/>
          </p:nvPr>
        </p:nvSpPr>
        <p:spPr/>
        <p:txBody>
          <a:bodyPr/>
          <a:lstStyle/>
          <a:p>
            <a:endParaRPr lang="en-IN" dirty="0"/>
          </a:p>
        </p:txBody>
      </p:sp>
      <p:graphicFrame>
        <p:nvGraphicFramePr>
          <p:cNvPr id="9" name="Content Placeholder 7">
            <a:extLst>
              <a:ext uri="{FF2B5EF4-FFF2-40B4-BE49-F238E27FC236}">
                <a16:creationId xmlns:a16="http://schemas.microsoft.com/office/drawing/2014/main" id="{D04D3CA2-75EE-6A2A-BCA5-81632EF2FB0E}"/>
              </a:ext>
            </a:extLst>
          </p:cNvPr>
          <p:cNvGraphicFramePr>
            <a:graphicFrameLocks/>
          </p:cNvGraphicFramePr>
          <p:nvPr>
            <p:custDataLst>
              <p:tags r:id="rId1"/>
            </p:custDataLst>
            <p:extLst>
              <p:ext uri="{D42A27DB-BD31-4B8C-83A1-F6EECF244321}">
                <p14:modId xmlns:p14="http://schemas.microsoft.com/office/powerpoint/2010/main" val="2326339139"/>
              </p:ext>
            </p:extLst>
          </p:nvPr>
        </p:nvGraphicFramePr>
        <p:xfrm>
          <a:off x="598714" y="1089421"/>
          <a:ext cx="11342915" cy="5215678"/>
        </p:xfrm>
        <a:graphic>
          <a:graphicData uri="http://schemas.openxmlformats.org/drawingml/2006/table">
            <a:tbl>
              <a:tblPr firstRow="1" bandRow="1">
                <a:tableStyleId>{21E4AEA4-8DFA-4A89-87EB-49C32662AFE0}</a:tableStyleId>
              </a:tblPr>
              <a:tblGrid>
                <a:gridCol w="2643009">
                  <a:extLst>
                    <a:ext uri="{9D8B030D-6E8A-4147-A177-3AD203B41FA5}">
                      <a16:colId xmlns:a16="http://schemas.microsoft.com/office/drawing/2014/main" val="20000"/>
                    </a:ext>
                  </a:extLst>
                </a:gridCol>
                <a:gridCol w="5763229">
                  <a:extLst>
                    <a:ext uri="{9D8B030D-6E8A-4147-A177-3AD203B41FA5}">
                      <a16:colId xmlns:a16="http://schemas.microsoft.com/office/drawing/2014/main" val="20001"/>
                    </a:ext>
                  </a:extLst>
                </a:gridCol>
                <a:gridCol w="2936677">
                  <a:extLst>
                    <a:ext uri="{9D8B030D-6E8A-4147-A177-3AD203B41FA5}">
                      <a16:colId xmlns:a16="http://schemas.microsoft.com/office/drawing/2014/main" val="20002"/>
                    </a:ext>
                  </a:extLst>
                </a:gridCol>
              </a:tblGrid>
              <a:tr h="686801">
                <a:tc>
                  <a:txBody>
                    <a:bodyPr/>
                    <a:lstStyle/>
                    <a:p>
                      <a:pPr algn="ctr">
                        <a:buNone/>
                      </a:pPr>
                      <a:r>
                        <a:rPr lang="en-US" altLang="en-GB" sz="2000" b="1" dirty="0"/>
                        <a:t>Research Paper/Source</a:t>
                      </a:r>
                      <a:endParaRPr lang="en-US" altLang="en-GB" sz="2000" b="1" dirty="0">
                        <a:latin typeface="Times New Roman" panose="02020603050405020304" pitchFamily="18" charset="0"/>
                        <a:cs typeface="Times New Roman" panose="02020603050405020304" pitchFamily="18" charset="0"/>
                      </a:endParaRPr>
                    </a:p>
                  </a:txBody>
                  <a:tcPr/>
                </a:tc>
                <a:tc>
                  <a:txBody>
                    <a:bodyPr/>
                    <a:lstStyle/>
                    <a:p>
                      <a:pPr algn="ctr">
                        <a:buNone/>
                      </a:pPr>
                      <a:r>
                        <a:rPr lang="en-US" altLang="en-GB" sz="2000" b="1" dirty="0"/>
                        <a:t>Description</a:t>
                      </a:r>
                      <a:endParaRPr lang="en-US" altLang="en-GB" sz="2000" b="1" dirty="0">
                        <a:latin typeface="Times New Roman" panose="02020603050405020304" pitchFamily="18" charset="0"/>
                        <a:cs typeface="Times New Roman" panose="02020603050405020304" pitchFamily="18" charset="0"/>
                      </a:endParaRPr>
                    </a:p>
                  </a:txBody>
                  <a:tcPr/>
                </a:tc>
                <a:tc>
                  <a:txBody>
                    <a:bodyPr/>
                    <a:lstStyle/>
                    <a:p>
                      <a:pPr algn="ctr">
                        <a:buNone/>
                      </a:pPr>
                      <a:r>
                        <a:rPr lang="en-US" altLang="en-GB" sz="2000" b="1" dirty="0"/>
                        <a:t>Accuracy/RMSE score</a:t>
                      </a:r>
                      <a:endParaRPr lang="en-US" altLang="en-GB" sz="20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1522906">
                <a:tc>
                  <a:txBody>
                    <a:bodyPr/>
                    <a:lstStyle/>
                    <a:p>
                      <a:pPr algn="ctr">
                        <a:buNone/>
                      </a:pPr>
                      <a:r>
                        <a:rPr lang="en-GB" altLang="en-US" sz="2000" b="1" dirty="0"/>
                        <a:t>Advanced Stock Price Forecasting</a:t>
                      </a:r>
                      <a:r>
                        <a:rPr lang="en-US" altLang="en-GB" sz="2000" b="1" dirty="0"/>
                        <a:t>/IET Research</a:t>
                      </a:r>
                      <a:endParaRPr lang="en-US" altLang="en-GB" sz="2000" b="1" dirty="0">
                        <a:latin typeface="Times New Roman" panose="02020603050405020304" pitchFamily="18" charset="0"/>
                        <a:cs typeface="Times New Roman" panose="02020603050405020304" pitchFamily="18" charset="0"/>
                      </a:endParaRPr>
                    </a:p>
                  </a:txBody>
                  <a:tcPr/>
                </a:tc>
                <a:tc>
                  <a:txBody>
                    <a:bodyPr/>
                    <a:lstStyle/>
                    <a:p>
                      <a:pPr algn="just">
                        <a:buNone/>
                      </a:pPr>
                      <a:r>
                        <a:rPr lang="en-GB" altLang="en-US" sz="1600" dirty="0"/>
                        <a:t>Focuses on developing advanced deep learning models for live stock price predictions, introducing the Fast RNN model (RMSE: 0.02068, time: 3.35 sec). A hybrid model combining Fast RNN, CNN, and Bi-LSTM (RMSE: 0.02181, time: 18.18 sec) significantly outperforms ARIMA and </a:t>
                      </a:r>
                      <a:r>
                        <a:rPr lang="en-GB" altLang="en-US" sz="1600" dirty="0" err="1"/>
                        <a:t>FBProphet</a:t>
                      </a:r>
                      <a:r>
                        <a:rPr lang="en-GB" altLang="en-US" sz="1600" dirty="0"/>
                        <a:t> (RMSE: 0.796, 0.935).</a:t>
                      </a:r>
                      <a:endParaRPr lang="en-GB" altLang="en-US" sz="1600" dirty="0">
                        <a:latin typeface="Times New Roman" panose="02020603050405020304" pitchFamily="18" charset="0"/>
                        <a:cs typeface="Times New Roman" panose="02020603050405020304" pitchFamily="18" charset="0"/>
                      </a:endParaRPr>
                    </a:p>
                  </a:txBody>
                  <a:tcPr/>
                </a:tc>
                <a:tc>
                  <a:txBody>
                    <a:bodyPr/>
                    <a:lstStyle/>
                    <a:p>
                      <a:pPr algn="just">
                        <a:buNone/>
                      </a:pPr>
                      <a:r>
                        <a:rPr lang="en-GB" altLang="en-US" sz="1600"/>
                        <a:t>Fast RNN: RMSE 0.02068</a:t>
                      </a:r>
                    </a:p>
                    <a:p>
                      <a:pPr algn="just">
                        <a:buNone/>
                      </a:pPr>
                      <a:r>
                        <a:rPr lang="en-GB" altLang="en-US" sz="1600"/>
                        <a:t>Hybrid model: RMSE 0.02181</a:t>
                      </a:r>
                    </a:p>
                    <a:p>
                      <a:pPr algn="just">
                        <a:buNone/>
                      </a:pPr>
                      <a:r>
                        <a:rPr lang="en-GB" altLang="en-US" sz="1600"/>
                        <a:t>ARIMA: RMSE 0.796</a:t>
                      </a:r>
                    </a:p>
                    <a:p>
                      <a:pPr algn="just">
                        <a:buNone/>
                      </a:pPr>
                      <a:r>
                        <a:rPr lang="en-GB" altLang="en-US" sz="1600"/>
                        <a:t>FBProphet: RMSE 0.935</a:t>
                      </a:r>
                      <a:endParaRPr lang="en-GB" altLang="en-US" sz="16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480079">
                <a:tc>
                  <a:txBody>
                    <a:bodyPr/>
                    <a:lstStyle/>
                    <a:p>
                      <a:pPr algn="ctr">
                        <a:buNone/>
                      </a:pPr>
                      <a:r>
                        <a:rPr lang="en-GB" altLang="en-US" sz="2000" b="1" dirty="0"/>
                        <a:t>Dealing with Nonlinearity in Stock Prices</a:t>
                      </a:r>
                      <a:r>
                        <a:rPr lang="en-US" altLang="en-GB" sz="2000" b="1" dirty="0"/>
                        <a:t>/ MDPI</a:t>
                      </a:r>
                      <a:endParaRPr lang="en-US" altLang="en-GB" sz="2000" b="1" dirty="0">
                        <a:latin typeface="Times New Roman" panose="02020603050405020304" pitchFamily="18" charset="0"/>
                        <a:cs typeface="Times New Roman" panose="02020603050405020304" pitchFamily="18" charset="0"/>
                      </a:endParaRPr>
                    </a:p>
                  </a:txBody>
                  <a:tcPr/>
                </a:tc>
                <a:tc>
                  <a:txBody>
                    <a:bodyPr/>
                    <a:lstStyle/>
                    <a:p>
                      <a:pPr algn="just">
                        <a:buNone/>
                      </a:pPr>
                      <a:r>
                        <a:rPr lang="en-GB" altLang="en-US" sz="1600" dirty="0"/>
                        <a:t>Evaluates the MVL-SVM model, integrating multi-view learning with SVM for stock price prediction, achieving nearly 88% accuracy, outperforming ARIMA and traditional SVM (accuracies around 70%). MVL-SVM model based on news and daily returns shows average and median accuracies above 0.8767.</a:t>
                      </a:r>
                      <a:endParaRPr lang="en-GB" altLang="en-US" sz="1600" dirty="0">
                        <a:latin typeface="Times New Roman" panose="02020603050405020304" pitchFamily="18" charset="0"/>
                        <a:cs typeface="Times New Roman" panose="02020603050405020304" pitchFamily="18" charset="0"/>
                      </a:endParaRPr>
                    </a:p>
                  </a:txBody>
                  <a:tcPr/>
                </a:tc>
                <a:tc>
                  <a:txBody>
                    <a:bodyPr/>
                    <a:lstStyle/>
                    <a:p>
                      <a:pPr algn="just">
                        <a:buNone/>
                      </a:pPr>
                      <a:r>
                        <a:rPr lang="en-GB" altLang="en-US" sz="1600" dirty="0"/>
                        <a:t>Accuracy: nearly 88%</a:t>
                      </a:r>
                      <a:endParaRPr lang="en-GB"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1480079">
                <a:tc>
                  <a:txBody>
                    <a:bodyPr/>
                    <a:lstStyle/>
                    <a:p>
                      <a:pPr algn="ctr">
                        <a:buNone/>
                      </a:pPr>
                      <a:r>
                        <a:rPr lang="en-GB" altLang="en-US" sz="2000" b="1" dirty="0"/>
                        <a:t>Hybrid Model for Stock Price Prediction</a:t>
                      </a:r>
                      <a:r>
                        <a:rPr lang="en-US" altLang="en-GB" sz="2000" b="1" dirty="0"/>
                        <a:t>/MDPI</a:t>
                      </a:r>
                      <a:endParaRPr lang="en-US" altLang="en-GB" sz="2000" b="1" dirty="0">
                        <a:latin typeface="Times New Roman" panose="02020603050405020304" pitchFamily="18" charset="0"/>
                        <a:cs typeface="Times New Roman" panose="02020603050405020304" pitchFamily="18" charset="0"/>
                      </a:endParaRPr>
                    </a:p>
                  </a:txBody>
                  <a:tcPr/>
                </a:tc>
                <a:tc>
                  <a:txBody>
                    <a:bodyPr/>
                    <a:lstStyle/>
                    <a:p>
                      <a:pPr algn="just">
                        <a:buNone/>
                      </a:pPr>
                      <a:r>
                        <a:rPr lang="en-GB" altLang="en-US" sz="1600" dirty="0"/>
                        <a:t>Presents a hybrid model combining Prediction Rule Ensembles (PRE) and Deep Neural Network (DNN) techniques. Utilizes moving average indicators over 20, 50, and 200 days, achieving RMSE of 5.60 for ICICI Bank and 6.30 for SBI Bank, with RMSE scores 5% to 7% lower than existing DNN and ANN models.</a:t>
                      </a:r>
                      <a:endParaRPr lang="en-GB" altLang="en-US" sz="1600" dirty="0">
                        <a:latin typeface="Times New Roman" panose="02020603050405020304" pitchFamily="18" charset="0"/>
                        <a:cs typeface="Times New Roman" panose="02020603050405020304" pitchFamily="18" charset="0"/>
                      </a:endParaRPr>
                    </a:p>
                  </a:txBody>
                  <a:tcPr/>
                </a:tc>
                <a:tc>
                  <a:txBody>
                    <a:bodyPr/>
                    <a:lstStyle/>
                    <a:p>
                      <a:pPr algn="just">
                        <a:buNone/>
                      </a:pPr>
                      <a:r>
                        <a:rPr lang="en-GB" altLang="en-US" sz="1600" dirty="0"/>
                        <a:t>ICICI Bank: RMSE 5.60&lt;</a:t>
                      </a:r>
                      <a:r>
                        <a:rPr lang="en-GB" altLang="en-US" sz="1600" dirty="0" err="1"/>
                        <a:t>br</a:t>
                      </a:r>
                      <a:r>
                        <a:rPr lang="en-GB" altLang="en-US" sz="1600" dirty="0"/>
                        <a:t>&gt;SBI Bank: RMSE 6.30</a:t>
                      </a:r>
                      <a:endParaRPr lang="en-GB"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53500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99931-B79D-12AB-79A4-41C9D991AA49}"/>
              </a:ext>
            </a:extLst>
          </p:cNvPr>
          <p:cNvSpPr>
            <a:spLocks noGrp="1"/>
          </p:cNvSpPr>
          <p:nvPr>
            <p:ph type="title"/>
          </p:nvPr>
        </p:nvSpPr>
        <p:spPr>
          <a:xfrm>
            <a:off x="838200" y="136525"/>
            <a:ext cx="10515600" cy="805753"/>
          </a:xfrm>
        </p:spPr>
        <p:txBody>
          <a:bodyPr/>
          <a:lstStyle/>
          <a:p>
            <a:r>
              <a:rPr lang="en-US" dirty="0">
                <a:solidFill>
                  <a:srgbClr val="C00000"/>
                </a:solidFill>
              </a:rPr>
              <a:t>Research Methodology</a:t>
            </a:r>
            <a:endParaRPr lang="en-US" i="1" dirty="0">
              <a:solidFill>
                <a:schemeClr val="bg2">
                  <a:lumMod val="75000"/>
                </a:schemeClr>
              </a:solidFill>
            </a:endParaRPr>
          </a:p>
        </p:txBody>
      </p:sp>
      <p:graphicFrame>
        <p:nvGraphicFramePr>
          <p:cNvPr id="6" name="Content Placeholder 5">
            <a:extLst>
              <a:ext uri="{FF2B5EF4-FFF2-40B4-BE49-F238E27FC236}">
                <a16:creationId xmlns:a16="http://schemas.microsoft.com/office/drawing/2014/main" id="{89FA7D55-6DF0-A974-3EB3-75038087C602}"/>
              </a:ext>
            </a:extLst>
          </p:cNvPr>
          <p:cNvGraphicFramePr>
            <a:graphicFrameLocks noGrp="1"/>
          </p:cNvGraphicFramePr>
          <p:nvPr>
            <p:ph idx="1"/>
            <p:extLst>
              <p:ext uri="{D42A27DB-BD31-4B8C-83A1-F6EECF244321}">
                <p14:modId xmlns:p14="http://schemas.microsoft.com/office/powerpoint/2010/main" val="760877121"/>
              </p:ext>
            </p:extLst>
          </p:nvPr>
        </p:nvGraphicFramePr>
        <p:xfrm>
          <a:off x="838200" y="1070517"/>
          <a:ext cx="10515600" cy="51064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05444B55-B07F-02F1-CAAB-7D433C1751E3}"/>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D5DF1F37-F40B-6AEF-D70F-6B7942B063F1}"/>
              </a:ext>
            </a:extLst>
          </p:cNvPr>
          <p:cNvSpPr>
            <a:spLocks noGrp="1"/>
          </p:cNvSpPr>
          <p:nvPr>
            <p:ph type="sldNum" sz="quarter" idx="12"/>
          </p:nvPr>
        </p:nvSpPr>
        <p:spPr/>
        <p:txBody>
          <a:bodyPr/>
          <a:lstStyle/>
          <a:p>
            <a:fld id="{84D618AA-8DAA-FF4E-B18D-27A1BA1C0151}" type="slidenum">
              <a:rPr lang="en-US" smtClean="0"/>
              <a:t>6</a:t>
            </a:fld>
            <a:endParaRPr lang="en-US"/>
          </a:p>
        </p:txBody>
      </p:sp>
    </p:spTree>
    <p:extLst>
      <p:ext uri="{BB962C8B-B14F-4D97-AF65-F5344CB8AC3E}">
        <p14:creationId xmlns:p14="http://schemas.microsoft.com/office/powerpoint/2010/main" val="301461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6EA6B-C339-453A-1015-B15085D37069}"/>
              </a:ext>
            </a:extLst>
          </p:cNvPr>
          <p:cNvSpPr>
            <a:spLocks noGrp="1"/>
          </p:cNvSpPr>
          <p:nvPr>
            <p:ph type="title"/>
          </p:nvPr>
        </p:nvSpPr>
        <p:spPr>
          <a:xfrm>
            <a:off x="916259" y="136525"/>
            <a:ext cx="10515600" cy="671938"/>
          </a:xfrm>
        </p:spPr>
        <p:txBody>
          <a:bodyPr>
            <a:normAutofit fontScale="90000"/>
          </a:bodyPr>
          <a:lstStyle/>
          <a:p>
            <a:r>
              <a:rPr lang="en-US" dirty="0">
                <a:solidFill>
                  <a:srgbClr val="C00000"/>
                </a:solidFill>
              </a:rPr>
              <a:t>Expected Outcome/Outcome</a:t>
            </a:r>
          </a:p>
        </p:txBody>
      </p:sp>
      <p:sp>
        <p:nvSpPr>
          <p:cNvPr id="4" name="Date Placeholder 3">
            <a:extLst>
              <a:ext uri="{FF2B5EF4-FFF2-40B4-BE49-F238E27FC236}">
                <a16:creationId xmlns:a16="http://schemas.microsoft.com/office/drawing/2014/main" id="{43F83EBD-4728-4836-3779-35AD88067941}"/>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EF9AD802-A1FA-5329-0CBC-B848F981BD7C}"/>
              </a:ext>
            </a:extLst>
          </p:cNvPr>
          <p:cNvSpPr>
            <a:spLocks noGrp="1"/>
          </p:cNvSpPr>
          <p:nvPr>
            <p:ph type="sldNum" sz="quarter" idx="12"/>
          </p:nvPr>
        </p:nvSpPr>
        <p:spPr/>
        <p:txBody>
          <a:bodyPr/>
          <a:lstStyle/>
          <a:p>
            <a:fld id="{84D618AA-8DAA-FF4E-B18D-27A1BA1C0151}" type="slidenum">
              <a:rPr lang="en-US" smtClean="0"/>
              <a:t>7</a:t>
            </a:fld>
            <a:endParaRPr lang="en-US"/>
          </a:p>
        </p:txBody>
      </p:sp>
      <p:graphicFrame>
        <p:nvGraphicFramePr>
          <p:cNvPr id="6" name="Content Placeholder 5">
            <a:extLst>
              <a:ext uri="{FF2B5EF4-FFF2-40B4-BE49-F238E27FC236}">
                <a16:creationId xmlns:a16="http://schemas.microsoft.com/office/drawing/2014/main" id="{94A40A13-9628-3F04-3A2C-712BB921965C}"/>
              </a:ext>
            </a:extLst>
          </p:cNvPr>
          <p:cNvGraphicFramePr>
            <a:graphicFrameLocks noGrp="1"/>
          </p:cNvGraphicFramePr>
          <p:nvPr>
            <p:ph idx="1"/>
            <p:extLst>
              <p:ext uri="{D42A27DB-BD31-4B8C-83A1-F6EECF244321}">
                <p14:modId xmlns:p14="http://schemas.microsoft.com/office/powerpoint/2010/main" val="2477135274"/>
              </p:ext>
            </p:extLst>
          </p:nvPr>
        </p:nvGraphicFramePr>
        <p:xfrm>
          <a:off x="915988" y="1055688"/>
          <a:ext cx="10515600" cy="50768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88488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A45C0-3F3A-61CC-368A-7B4BB80C5B8D}"/>
              </a:ext>
            </a:extLst>
          </p:cNvPr>
          <p:cNvSpPr>
            <a:spLocks noGrp="1"/>
          </p:cNvSpPr>
          <p:nvPr>
            <p:ph type="title"/>
          </p:nvPr>
        </p:nvSpPr>
        <p:spPr>
          <a:xfrm>
            <a:off x="960863" y="231310"/>
            <a:ext cx="10515600" cy="605031"/>
          </a:xfrm>
        </p:spPr>
        <p:txBody>
          <a:bodyPr>
            <a:normAutofit fontScale="90000"/>
          </a:bodyPr>
          <a:lstStyle/>
          <a:p>
            <a:r>
              <a:rPr lang="en-US" dirty="0">
                <a:solidFill>
                  <a:srgbClr val="C00000"/>
                </a:solidFill>
              </a:rPr>
              <a:t>Result/Discussions</a:t>
            </a:r>
            <a:endParaRPr lang="en-US" sz="2200" i="1" dirty="0">
              <a:solidFill>
                <a:schemeClr val="bg2">
                  <a:lumMod val="75000"/>
                </a:schemeClr>
              </a:solidFill>
            </a:endParaRPr>
          </a:p>
        </p:txBody>
      </p:sp>
      <p:sp>
        <p:nvSpPr>
          <p:cNvPr id="3" name="Content Placeholder 2">
            <a:extLst>
              <a:ext uri="{FF2B5EF4-FFF2-40B4-BE49-F238E27FC236}">
                <a16:creationId xmlns:a16="http://schemas.microsoft.com/office/drawing/2014/main" id="{6B468376-38B7-27CF-F713-A8C458AC65ED}"/>
              </a:ext>
            </a:extLst>
          </p:cNvPr>
          <p:cNvSpPr>
            <a:spLocks noGrp="1"/>
          </p:cNvSpPr>
          <p:nvPr>
            <p:ph idx="1"/>
          </p:nvPr>
        </p:nvSpPr>
        <p:spPr>
          <a:xfrm>
            <a:off x="555172" y="990610"/>
            <a:ext cx="11484428" cy="5088131"/>
          </a:xfrm>
        </p:spPr>
        <p:txBody>
          <a:bodyPr>
            <a:normAutofit/>
          </a:bodyPr>
          <a:lstStyle/>
          <a:p>
            <a:pPr algn="just"/>
            <a:r>
              <a:rPr lang="en-US" sz="2000" b="0" i="0" dirty="0">
                <a:effectLst/>
                <a:latin typeface="-apple-system"/>
              </a:rPr>
              <a:t>It focuses on Stock Market Prediction using a hybrid model that combines numerical and textual analysis. InfluxDB is used for time-series data storage, and Grafana provides real-time visualizations. Flask powers the backend, while </a:t>
            </a:r>
            <a:r>
              <a:rPr lang="en-US" sz="2000" b="0" i="0" dirty="0" err="1">
                <a:effectLst/>
                <a:latin typeface="-apple-system"/>
              </a:rPr>
              <a:t>Streamlit</a:t>
            </a:r>
            <a:r>
              <a:rPr lang="en-US" sz="2000" b="0" i="0" dirty="0">
                <a:effectLst/>
                <a:latin typeface="-apple-system"/>
              </a:rPr>
              <a:t> creates the interactive web app</a:t>
            </a:r>
            <a:r>
              <a:rPr lang="en-US" sz="1800" b="0" i="0" dirty="0">
                <a:effectLst/>
                <a:latin typeface="-apple-system"/>
              </a:rPr>
              <a:t>.</a:t>
            </a:r>
            <a:endParaRPr lang="en-US" sz="1800" dirty="0"/>
          </a:p>
        </p:txBody>
      </p:sp>
      <p:sp>
        <p:nvSpPr>
          <p:cNvPr id="4" name="Date Placeholder 3">
            <a:extLst>
              <a:ext uri="{FF2B5EF4-FFF2-40B4-BE49-F238E27FC236}">
                <a16:creationId xmlns:a16="http://schemas.microsoft.com/office/drawing/2014/main" id="{B8710486-8FC9-8B1F-8A38-035C2C636324}"/>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16693735-9CDF-80AD-786C-D35A5F4A7C89}"/>
              </a:ext>
            </a:extLst>
          </p:cNvPr>
          <p:cNvSpPr>
            <a:spLocks noGrp="1"/>
          </p:cNvSpPr>
          <p:nvPr>
            <p:ph type="sldNum" sz="quarter" idx="12"/>
          </p:nvPr>
        </p:nvSpPr>
        <p:spPr/>
        <p:txBody>
          <a:bodyPr/>
          <a:lstStyle/>
          <a:p>
            <a:fld id="{84D618AA-8DAA-FF4E-B18D-27A1BA1C0151}" type="slidenum">
              <a:rPr lang="en-US" smtClean="0"/>
              <a:t>8</a:t>
            </a:fld>
            <a:endParaRPr lang="en-US"/>
          </a:p>
        </p:txBody>
      </p:sp>
      <p:pic>
        <p:nvPicPr>
          <p:cNvPr id="6" name="Picture 2" descr="Numerical Analysis Snapshot">
            <a:extLst>
              <a:ext uri="{FF2B5EF4-FFF2-40B4-BE49-F238E27FC236}">
                <a16:creationId xmlns:a16="http://schemas.microsoft.com/office/drawing/2014/main" id="{26E334E8-CE87-408E-FDAD-EB1B0F5DC6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1743" y="1979670"/>
            <a:ext cx="4060371" cy="1943886"/>
          </a:xfrm>
          <a:prstGeom prst="rect">
            <a:avLst/>
          </a:prstGeom>
          <a:noFill/>
          <a:extLst>
            <a:ext uri="{909E8E84-426E-40DD-AFC4-6F175D3DCCD1}">
              <a14:hiddenFill xmlns:a14="http://schemas.microsoft.com/office/drawing/2010/main">
                <a:solidFill>
                  <a:srgbClr val="FFFFFF"/>
                </a:solidFill>
              </a14:hiddenFill>
            </a:ext>
          </a:extLst>
        </p:spPr>
      </p:pic>
      <p:pic>
        <p:nvPicPr>
          <p:cNvPr id="7" name="Content Placeholder 7" descr="Dashboard_1 (1)">
            <a:extLst>
              <a:ext uri="{FF2B5EF4-FFF2-40B4-BE49-F238E27FC236}">
                <a16:creationId xmlns:a16="http://schemas.microsoft.com/office/drawing/2014/main" id="{1F6CF365-FBD5-FF3C-6C68-3997D7087512}"/>
              </a:ext>
            </a:extLst>
          </p:cNvPr>
          <p:cNvPicPr>
            <a:picLocks noChangeAspect="1"/>
          </p:cNvPicPr>
          <p:nvPr/>
        </p:nvPicPr>
        <p:blipFill>
          <a:blip r:embed="rId3"/>
          <a:stretch>
            <a:fillRect/>
          </a:stretch>
        </p:blipFill>
        <p:spPr>
          <a:xfrm>
            <a:off x="5736771" y="1997450"/>
            <a:ext cx="5664654" cy="2054212"/>
          </a:xfrm>
          <a:prstGeom prst="rect">
            <a:avLst/>
          </a:prstGeom>
        </p:spPr>
      </p:pic>
      <p:pic>
        <p:nvPicPr>
          <p:cNvPr id="8" name="Picture 2" descr="Streamlit App View 1">
            <a:extLst>
              <a:ext uri="{FF2B5EF4-FFF2-40B4-BE49-F238E27FC236}">
                <a16:creationId xmlns:a16="http://schemas.microsoft.com/office/drawing/2014/main" id="{D1593381-DDF7-3136-66FF-619355CC07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153605"/>
            <a:ext cx="4060372" cy="2009257"/>
          </a:xfrm>
          <a:prstGeom prst="rect">
            <a:avLst/>
          </a:prstGeom>
          <a:noFill/>
          <a:extLst>
            <a:ext uri="{909E8E84-426E-40DD-AFC4-6F175D3DCCD1}">
              <a14:hiddenFill xmlns:a14="http://schemas.microsoft.com/office/drawing/2010/main">
                <a:solidFill>
                  <a:srgbClr val="FFFFFF"/>
                </a:solidFill>
              </a14:hiddenFill>
            </a:ext>
          </a:extLst>
        </p:spPr>
      </p:pic>
      <p:pic>
        <p:nvPicPr>
          <p:cNvPr id="9" name="Content Placeholder 6" descr="Comparison_of_Regression_Models_MAE_R2_filtered">
            <a:extLst>
              <a:ext uri="{FF2B5EF4-FFF2-40B4-BE49-F238E27FC236}">
                <a16:creationId xmlns:a16="http://schemas.microsoft.com/office/drawing/2014/main" id="{FE9688C4-0E46-E960-6FA4-26D699E1A575}"/>
              </a:ext>
            </a:extLst>
          </p:cNvPr>
          <p:cNvPicPr>
            <a:picLocks noChangeAspect="1"/>
          </p:cNvPicPr>
          <p:nvPr/>
        </p:nvPicPr>
        <p:blipFill>
          <a:blip r:embed="rId5"/>
          <a:stretch>
            <a:fillRect/>
          </a:stretch>
        </p:blipFill>
        <p:spPr>
          <a:xfrm>
            <a:off x="6444342" y="4375133"/>
            <a:ext cx="4288971" cy="2302164"/>
          </a:xfrm>
          <a:prstGeom prst="rect">
            <a:avLst/>
          </a:prstGeom>
        </p:spPr>
      </p:pic>
    </p:spTree>
    <p:extLst>
      <p:ext uri="{BB962C8B-B14F-4D97-AF65-F5344CB8AC3E}">
        <p14:creationId xmlns:p14="http://schemas.microsoft.com/office/powerpoint/2010/main" val="115855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A484F-E38E-4261-FB2C-B6EA2C008EF3}"/>
              </a:ext>
            </a:extLst>
          </p:cNvPr>
          <p:cNvSpPr>
            <a:spLocks noGrp="1"/>
          </p:cNvSpPr>
          <p:nvPr>
            <p:ph type="title"/>
          </p:nvPr>
        </p:nvSpPr>
        <p:spPr>
          <a:xfrm>
            <a:off x="927410" y="136525"/>
            <a:ext cx="10515600" cy="694241"/>
          </a:xfrm>
        </p:spPr>
        <p:txBody>
          <a:bodyPr>
            <a:normAutofit fontScale="90000"/>
          </a:bodyPr>
          <a:lstStyle/>
          <a:p>
            <a:r>
              <a:rPr lang="en-US" dirty="0">
                <a:solidFill>
                  <a:srgbClr val="C00000"/>
                </a:solidFill>
              </a:rPr>
              <a:t>Scope of Project</a:t>
            </a:r>
          </a:p>
        </p:txBody>
      </p:sp>
      <p:sp>
        <p:nvSpPr>
          <p:cNvPr id="4" name="Date Placeholder 3">
            <a:extLst>
              <a:ext uri="{FF2B5EF4-FFF2-40B4-BE49-F238E27FC236}">
                <a16:creationId xmlns:a16="http://schemas.microsoft.com/office/drawing/2014/main" id="{9A3B0F8D-0096-90FF-58FB-A329F382A148}"/>
              </a:ext>
            </a:extLst>
          </p:cNvPr>
          <p:cNvSpPr>
            <a:spLocks noGrp="1"/>
          </p:cNvSpPr>
          <p:nvPr>
            <p:ph type="dt" sz="half" idx="10"/>
          </p:nvPr>
        </p:nvSpPr>
        <p:spPr/>
        <p:txBody>
          <a:bodyPr/>
          <a:lstStyle/>
          <a:p>
            <a:fld id="{3E200D22-A913-914D-B06C-E294256DAC47}" type="datetime1">
              <a:rPr lang="en-IN" smtClean="0"/>
              <a:t>02-03-2025</a:t>
            </a:fld>
            <a:endParaRPr lang="en-US"/>
          </a:p>
        </p:txBody>
      </p:sp>
      <p:sp>
        <p:nvSpPr>
          <p:cNvPr id="5" name="Slide Number Placeholder 4">
            <a:extLst>
              <a:ext uri="{FF2B5EF4-FFF2-40B4-BE49-F238E27FC236}">
                <a16:creationId xmlns:a16="http://schemas.microsoft.com/office/drawing/2014/main" id="{613503A7-DC42-3131-B40B-E4E4975A6E34}"/>
              </a:ext>
            </a:extLst>
          </p:cNvPr>
          <p:cNvSpPr>
            <a:spLocks noGrp="1"/>
          </p:cNvSpPr>
          <p:nvPr>
            <p:ph type="sldNum" sz="quarter" idx="12"/>
          </p:nvPr>
        </p:nvSpPr>
        <p:spPr/>
        <p:txBody>
          <a:bodyPr/>
          <a:lstStyle/>
          <a:p>
            <a:fld id="{84D618AA-8DAA-FF4E-B18D-27A1BA1C0151}" type="slidenum">
              <a:rPr lang="en-US" smtClean="0"/>
              <a:t>9</a:t>
            </a:fld>
            <a:endParaRPr lang="en-US"/>
          </a:p>
        </p:txBody>
      </p:sp>
      <p:graphicFrame>
        <p:nvGraphicFramePr>
          <p:cNvPr id="8" name="Content Placeholder 7">
            <a:extLst>
              <a:ext uri="{FF2B5EF4-FFF2-40B4-BE49-F238E27FC236}">
                <a16:creationId xmlns:a16="http://schemas.microsoft.com/office/drawing/2014/main" id="{B84B465C-CE49-F52F-97BB-3240831EB339}"/>
              </a:ext>
            </a:extLst>
          </p:cNvPr>
          <p:cNvGraphicFramePr>
            <a:graphicFrameLocks noGrp="1"/>
          </p:cNvGraphicFramePr>
          <p:nvPr>
            <p:ph idx="1"/>
            <p:extLst>
              <p:ext uri="{D42A27DB-BD31-4B8C-83A1-F6EECF244321}">
                <p14:modId xmlns:p14="http://schemas.microsoft.com/office/powerpoint/2010/main" val="2839774592"/>
              </p:ext>
            </p:extLst>
          </p:nvPr>
        </p:nvGraphicFramePr>
        <p:xfrm>
          <a:off x="337457" y="1509182"/>
          <a:ext cx="11397343" cy="48320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383662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BLE_ENDDRAG_ORIGIN_RECT" val="934*431"/>
  <p:tag name="TABLE_ENDDRAG_RECT" val="14*84*934*43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785</TotalTime>
  <Words>1114</Words>
  <Application>Microsoft Office PowerPoint</Application>
  <PresentationFormat>Widescreen</PresentationFormat>
  <Paragraphs>115</Paragraphs>
  <Slides>14</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-apple-system</vt:lpstr>
      <vt:lpstr>Aptos</vt:lpstr>
      <vt:lpstr>Arial</vt:lpstr>
      <vt:lpstr>Franklin Gothic Book</vt:lpstr>
      <vt:lpstr>Franklin Gothic Medium</vt:lpstr>
      <vt:lpstr>Palatino Linotype</vt:lpstr>
      <vt:lpstr>Segoe Print</vt:lpstr>
      <vt:lpstr>Times New Roman</vt:lpstr>
      <vt:lpstr>Office Theme</vt:lpstr>
      <vt:lpstr>Chhattisgarh Swami Vivekanand Technical University  University Teaching Department  Department of Computer Science and Engineering </vt:lpstr>
      <vt:lpstr>Content </vt:lpstr>
      <vt:lpstr>Research Objective</vt:lpstr>
      <vt:lpstr>Problem Statement </vt:lpstr>
      <vt:lpstr>Literature Survey</vt:lpstr>
      <vt:lpstr>Research Methodology</vt:lpstr>
      <vt:lpstr>Expected Outcome/Outcome</vt:lpstr>
      <vt:lpstr>Result/Discussions</vt:lpstr>
      <vt:lpstr>Scope of Project</vt:lpstr>
      <vt:lpstr>Progress So far</vt:lpstr>
      <vt:lpstr>PowerPoint Presentation</vt:lpstr>
      <vt:lpstr>System Flowchart</vt:lpstr>
      <vt:lpstr>References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 vibhooti rajkumar</dc:creator>
  <cp:lastModifiedBy>Madhurima Rawat</cp:lastModifiedBy>
  <cp:revision>190</cp:revision>
  <dcterms:created xsi:type="dcterms:W3CDTF">2024-10-01T11:31:08Z</dcterms:created>
  <dcterms:modified xsi:type="dcterms:W3CDTF">2025-03-02T17:11:27Z</dcterms:modified>
</cp:coreProperties>
</file>

<file path=docProps/thumbnail.jpeg>
</file>